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4"/>
  </p:notesMasterIdLst>
  <p:handoutMasterIdLst>
    <p:handoutMasterId r:id="rId45"/>
  </p:handoutMasterIdLst>
  <p:sldIdLst>
    <p:sldId id="256" r:id="rId2"/>
    <p:sldId id="398" r:id="rId3"/>
    <p:sldId id="387" r:id="rId4"/>
    <p:sldId id="362" r:id="rId5"/>
    <p:sldId id="399" r:id="rId6"/>
    <p:sldId id="375" r:id="rId7"/>
    <p:sldId id="376" r:id="rId8"/>
    <p:sldId id="377" r:id="rId9"/>
    <p:sldId id="378" r:id="rId10"/>
    <p:sldId id="380" r:id="rId11"/>
    <p:sldId id="395" r:id="rId12"/>
    <p:sldId id="267" r:id="rId13"/>
    <p:sldId id="268" r:id="rId14"/>
    <p:sldId id="308" r:id="rId15"/>
    <p:sldId id="269" r:id="rId16"/>
    <p:sldId id="270" r:id="rId17"/>
    <p:sldId id="271" r:id="rId18"/>
    <p:sldId id="272" r:id="rId19"/>
    <p:sldId id="309" r:id="rId20"/>
    <p:sldId id="310" r:id="rId21"/>
    <p:sldId id="273" r:id="rId22"/>
    <p:sldId id="311" r:id="rId23"/>
    <p:sldId id="323" r:id="rId24"/>
    <p:sldId id="325" r:id="rId25"/>
    <p:sldId id="277" r:id="rId26"/>
    <p:sldId id="327" r:id="rId27"/>
    <p:sldId id="332" r:id="rId28"/>
    <p:sldId id="281" r:id="rId29"/>
    <p:sldId id="282" r:id="rId30"/>
    <p:sldId id="333" r:id="rId31"/>
    <p:sldId id="284" r:id="rId32"/>
    <p:sldId id="334" r:id="rId33"/>
    <p:sldId id="344" r:id="rId34"/>
    <p:sldId id="289" r:id="rId35"/>
    <p:sldId id="347" r:id="rId36"/>
    <p:sldId id="351" r:id="rId37"/>
    <p:sldId id="353" r:id="rId38"/>
    <p:sldId id="354" r:id="rId39"/>
    <p:sldId id="355" r:id="rId40"/>
    <p:sldId id="356" r:id="rId41"/>
    <p:sldId id="360" r:id="rId42"/>
    <p:sldId id="298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7F"/>
    <a:srgbClr val="8B9B76"/>
    <a:srgbClr val="FFCC66"/>
    <a:srgbClr val="00CC66"/>
    <a:srgbClr val="008000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829" autoAdjust="0"/>
  </p:normalViewPr>
  <p:slideViewPr>
    <p:cSldViewPr snapToGrid="0">
      <p:cViewPr>
        <p:scale>
          <a:sx n="75" d="100"/>
          <a:sy n="75" d="100"/>
        </p:scale>
        <p:origin x="26" y="2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2246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51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B61CB-D43B-22C2-338B-E40901CAA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DAAA21-48B5-ADB7-FAB9-177777D0EB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88FFFA-51B4-5F67-E26B-E994D439A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02145-8232-AEE7-C530-0BB4D04310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302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2C626-8EA1-AA57-6AB8-9B5866E8D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B8E364-E92F-FA77-F013-5E1E9887F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18B0F2-3798-0B2F-5761-C8D26D70F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A658E-460A-FCEE-38FC-19FA9CFB6E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8662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Sync – simple, async – scalable</a:t>
            </a:r>
          </a:p>
          <a:p>
            <a:endParaRPr lang="en-US" dirty="0"/>
          </a:p>
          <a:p>
            <a:r>
              <a:rPr lang="en-US" dirty="0"/>
              <a:t>DM, also – spread entity across microservices (consistency)</a:t>
            </a:r>
          </a:p>
          <a:p>
            <a:endParaRPr lang="en-US" dirty="0"/>
          </a:p>
          <a:p>
            <a:r>
              <a:rPr lang="en-US" dirty="0"/>
              <a:t>RM – shared &amp; underutilized (functionality overlap)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124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B350A-BE2D-2EF4-2A15-550235B5B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17CCB7-E9A4-CD17-AD6B-C814242EF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E2425-C723-1A66-0BB8-00A6AE0DE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2F173-DBC4-3293-A8A3-146D2A18E2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6123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QA Conflicts: </a:t>
            </a:r>
          </a:p>
          <a:p>
            <a:pPr marL="171450" indent="-171450">
              <a:buFontTx/>
              <a:buChar char="-"/>
            </a:pPr>
            <a:r>
              <a:rPr lang="en-US" dirty="0"/>
              <a:t>Accuracy and Speed (quantization); </a:t>
            </a:r>
          </a:p>
          <a:p>
            <a:pPr marL="171450" indent="-171450">
              <a:buFontTx/>
              <a:buChar char="-"/>
            </a:pPr>
            <a:r>
              <a:rPr lang="en-US" dirty="0"/>
              <a:t>Usability and Security;</a:t>
            </a:r>
          </a:p>
          <a:p>
            <a:pPr marL="171450" indent="-171450">
              <a:buFontTx/>
              <a:buChar char="-"/>
            </a:pPr>
            <a:r>
              <a:rPr lang="en-US" dirty="0"/>
              <a:t>Modifiability and Performance (more components more interfaces more overhead)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105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656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SDP: If you build on top of quicksand, your castle will sink</a:t>
            </a:r>
            <a:br>
              <a:rPr lang="en-US" dirty="0"/>
            </a:br>
            <a:r>
              <a:rPr lang="en-US" dirty="0"/>
              <a:t>Interface Segregation Principle: If you are only using public APIs, don’t be forced to implement OAuth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0156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about message buses or queues?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431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Architecture Design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17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E4BF7-6C3B-F211-EA61-1B82B83CD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A7C53F3F-576A-9180-E2CE-3F7274BE6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cs typeface="Arial" panose="020B0604020202020204" pitchFamily="34" charset="0"/>
              </a:rPr>
              <a:t>ADD Step 5: Document, Iterate, Repeat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02B4B2C1-611F-95BC-81F4-61FE0C35D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431241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dirty="0">
                <a:cs typeface="Arial" panose="020B0604020202020204" pitchFamily="34" charset="0"/>
              </a:rPr>
              <a:t>Document, iterate &amp; repeat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Documenting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Include views, e.g.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Module view – system decomposition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Component &amp; connector view – runtime execution &amp; communications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Allocation view – mapping to physical resources</a:t>
            </a:r>
            <a:endParaRPr lang="en-US" dirty="0"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Iterative process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Recursive decomposition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For the system </a:t>
            </a:r>
            <a:r>
              <a:rPr lang="en-US" sz="1600" dirty="0"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US" sz="1600" dirty="0">
                <a:cs typeface="Arial" panose="020B0604020202020204" pitchFamily="34" charset="0"/>
              </a:rPr>
              <a:t> for each component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Victory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ASRs are met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Out of money &amp; time -&gt; sort it out during construction</a:t>
            </a:r>
          </a:p>
          <a:p>
            <a:pPr lvl="2">
              <a:buClr>
                <a:schemeClr val="tx1"/>
              </a:buClr>
              <a:defRPr/>
            </a:pPr>
            <a:endParaRPr 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805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E8D7C464-BD3B-89F1-88E4-F5A9724A3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 altLang="en-US" dirty="0"/>
              <a:t>Functionality-Based Architectural Design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E39EB1-DE90-9F46-18AF-C2769CE25126}"/>
              </a:ext>
            </a:extLst>
          </p:cNvPr>
          <p:cNvSpPr txBox="1"/>
          <p:nvPr/>
        </p:nvSpPr>
        <p:spPr>
          <a:xfrm>
            <a:off x="1097280" y="1817370"/>
            <a:ext cx="441960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Helvetica" panose="020B0604020202020204" pitchFamily="34" charset="0"/>
              </a:rPr>
              <a:t>Functionality-based design jumps straight from requirements to Module Decomposition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Helvetica" panose="020B0604020202020204" pitchFamily="34" charset="0"/>
              </a:rPr>
              <a:t>Design Decision Analysis then tests the result against Quality Attribute Scenarios — assessing quality afterward, instead of using it to drive the decomposition upfront like ADD does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Helvetica" panose="020B0604020202020204" pitchFamily="34" charset="0"/>
              </a:rPr>
              <a:t>If issues surface, Pattern &amp; Design Tactics Selection is revisited to transform the design (red)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cs typeface="Helvetica" panose="020B0604020202020204" pitchFamily="34" charset="0"/>
              </a:rPr>
              <a:t>If no issues surface, the Architecture Design Documentation is updated (blue)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F3A33"/>
                </a:solidFill>
              </a:rPr>
              <a:t>The process repeats until all ASRs are satisfied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002D1F5A-6C38-F50E-34D6-01C7572FB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986" y="1969990"/>
            <a:ext cx="1630575" cy="8679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Requirements: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Domain functions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Quality attributes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Use cases</a:t>
            </a:r>
          </a:p>
        </p:txBody>
      </p:sp>
      <p:cxnSp>
        <p:nvCxnSpPr>
          <p:cNvPr id="9" name="Straight Arrow Connector 23">
            <a:extLst>
              <a:ext uri="{FF2B5EF4-FFF2-40B4-BE49-F238E27FC236}">
                <a16:creationId xmlns:a16="http://schemas.microsoft.com/office/drawing/2014/main" id="{B821A659-7554-4536-5EBF-2692E8B50DCC}"/>
              </a:ext>
            </a:extLst>
          </p:cNvPr>
          <p:cNvCxnSpPr>
            <a:cxnSpLocks noChangeShapeType="1"/>
            <a:stCxn id="17" idx="2"/>
            <a:endCxn id="16" idx="0"/>
          </p:cNvCxnSpPr>
          <p:nvPr/>
        </p:nvCxnSpPr>
        <p:spPr bwMode="auto">
          <a:xfrm>
            <a:off x="7851311" y="5044634"/>
            <a:ext cx="0" cy="362933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</p:spPr>
      </p:cxnSp>
      <p:cxnSp>
        <p:nvCxnSpPr>
          <p:cNvPr id="10" name="Straight Arrow Connector 24">
            <a:extLst>
              <a:ext uri="{FF2B5EF4-FFF2-40B4-BE49-F238E27FC236}">
                <a16:creationId xmlns:a16="http://schemas.microsoft.com/office/drawing/2014/main" id="{D8124A98-3246-ADF7-9FC3-F1FDAF8F2388}"/>
              </a:ext>
            </a:extLst>
          </p:cNvPr>
          <p:cNvCxnSpPr>
            <a:cxnSpLocks noChangeShapeType="1"/>
            <a:stCxn id="15" idx="3"/>
            <a:endCxn id="16" idx="1"/>
          </p:cNvCxnSpPr>
          <p:nvPr/>
        </p:nvCxnSpPr>
        <p:spPr bwMode="auto">
          <a:xfrm>
            <a:off x="6858000" y="5744583"/>
            <a:ext cx="325051" cy="0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E77C92F-5FC2-9FB3-90FB-665701CA510D}"/>
              </a:ext>
            </a:extLst>
          </p:cNvPr>
          <p:cNvCxnSpPr>
            <a:cxnSpLocks/>
            <a:stCxn id="19" idx="3"/>
            <a:endCxn id="20" idx="1"/>
          </p:cNvCxnSpPr>
          <p:nvPr/>
        </p:nvCxnSpPr>
        <p:spPr bwMode="auto">
          <a:xfrm flipV="1">
            <a:off x="10006408" y="3538056"/>
            <a:ext cx="284703" cy="5249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Elbow Connector 28">
            <a:extLst>
              <a:ext uri="{FF2B5EF4-FFF2-40B4-BE49-F238E27FC236}">
                <a16:creationId xmlns:a16="http://schemas.microsoft.com/office/drawing/2014/main" id="{7B336F25-A770-0DF8-3D0B-AD05713B28AE}"/>
              </a:ext>
            </a:extLst>
          </p:cNvPr>
          <p:cNvCxnSpPr>
            <a:cxnSpLocks noChangeShapeType="1"/>
            <a:stCxn id="16" idx="3"/>
            <a:endCxn id="19" idx="2"/>
          </p:cNvCxnSpPr>
          <p:nvPr/>
        </p:nvCxnSpPr>
        <p:spPr bwMode="auto">
          <a:xfrm flipV="1">
            <a:off x="8519571" y="3880320"/>
            <a:ext cx="781313" cy="1864263"/>
          </a:xfrm>
          <a:prstGeom prst="bentConnector2">
            <a:avLst/>
          </a:prstGeom>
          <a:noFill/>
          <a:ln w="38100" algn="ctr">
            <a:solidFill>
              <a:srgbClr val="C00000"/>
            </a:solidFill>
            <a:round/>
            <a:headEnd type="none" w="med" len="med"/>
            <a:tailEnd type="arrow" w="med" len="med"/>
          </a:ln>
        </p:spPr>
      </p:cxnSp>
      <p:sp>
        <p:nvSpPr>
          <p:cNvPr id="15" name="TextBox 11">
            <a:extLst>
              <a:ext uri="{FF2B5EF4-FFF2-40B4-BE49-F238E27FC236}">
                <a16:creationId xmlns:a16="http://schemas.microsoft.com/office/drawing/2014/main" id="{6B9769EF-1F0F-EF48-A313-BAE30DB18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987" y="5407567"/>
            <a:ext cx="1132013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Pattern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“Catalog”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ADBC3CF1-BBB6-411C-4813-593E48647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051" y="5407567"/>
            <a:ext cx="1336520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Pattern and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 Tactics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Selection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A9276C69-9979-FDC8-DC5A-2884AFF52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4790" y="4370603"/>
            <a:ext cx="1273041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Quality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Attribute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Scenarios</a:t>
            </a: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A1BC203E-D1F4-B1EB-8B2E-239A51694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5360" y="3206289"/>
            <a:ext cx="1411048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Module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Decomposition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CD234674-C3ED-DE69-EDEF-8059C6E2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1111" y="3201040"/>
            <a:ext cx="872355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Decision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Analysis</a:t>
            </a:r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15C429C1-8D98-EB5B-5E65-C5A4F8DDE8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2075" y="1969990"/>
            <a:ext cx="1376162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Design Documentation</a:t>
            </a: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E9B50E2F-2840-A676-8F9E-D140F0C55EDA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7356561" y="2590800"/>
            <a:ext cx="1944323" cy="615489"/>
          </a:xfrm>
          <a:prstGeom prst="bentConnector2">
            <a:avLst/>
          </a:prstGeom>
          <a:ln w="38100">
            <a:solidFill>
              <a:srgbClr val="8B9B7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8D1CABA2-BB78-7417-8BC2-7EDBE63674C3}"/>
              </a:ext>
            </a:extLst>
          </p:cNvPr>
          <p:cNvCxnSpPr>
            <a:cxnSpLocks/>
            <a:stCxn id="20" idx="2"/>
            <a:endCxn id="17" idx="3"/>
          </p:cNvCxnSpPr>
          <p:nvPr/>
        </p:nvCxnSpPr>
        <p:spPr>
          <a:xfrm rot="5400000">
            <a:off x="9191286" y="3171616"/>
            <a:ext cx="832548" cy="2239458"/>
          </a:xfrm>
          <a:prstGeom prst="bentConnector2">
            <a:avLst/>
          </a:prstGeom>
          <a:ln w="38100">
            <a:solidFill>
              <a:srgbClr val="8B9B7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DAB4B544-64DD-32F3-DD13-5C4E743A0C9C}"/>
              </a:ext>
            </a:extLst>
          </p:cNvPr>
          <p:cNvCxnSpPr>
            <a:stCxn id="17" idx="0"/>
            <a:endCxn id="21" idx="1"/>
          </p:cNvCxnSpPr>
          <p:nvPr/>
        </p:nvCxnSpPr>
        <p:spPr>
          <a:xfrm rot="5400000" flipH="1" flipV="1">
            <a:off x="7779895" y="2378423"/>
            <a:ext cx="2063597" cy="1920764"/>
          </a:xfrm>
          <a:prstGeom prst="bentConnector2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F7DEAB3-FC92-6A1E-D7FE-A8B307BD4731}"/>
              </a:ext>
            </a:extLst>
          </p:cNvPr>
          <p:cNvSpPr txBox="1"/>
          <p:nvPr/>
        </p:nvSpPr>
        <p:spPr>
          <a:xfrm>
            <a:off x="9937404" y="4385074"/>
            <a:ext cx="5152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8B9B76"/>
                </a:solidFill>
              </a:rPr>
              <a:t>Test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106A0E0-13F5-3467-16D1-AA9E5F93BCA0}"/>
              </a:ext>
            </a:extLst>
          </p:cNvPr>
          <p:cNvSpPr txBox="1"/>
          <p:nvPr/>
        </p:nvSpPr>
        <p:spPr>
          <a:xfrm>
            <a:off x="7316504" y="3403187"/>
            <a:ext cx="544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Pass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29F24EB-A285-52AD-8B83-19A2CDB7449C}"/>
              </a:ext>
            </a:extLst>
          </p:cNvPr>
          <p:cNvSpPr txBox="1"/>
          <p:nvPr/>
        </p:nvSpPr>
        <p:spPr>
          <a:xfrm>
            <a:off x="7887980" y="5033278"/>
            <a:ext cx="464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Fail</a:t>
            </a:r>
          </a:p>
        </p:txBody>
      </p:sp>
      <p:cxnSp>
        <p:nvCxnSpPr>
          <p:cNvPr id="39" name="Straight Arrow Connector 22">
            <a:extLst>
              <a:ext uri="{FF2B5EF4-FFF2-40B4-BE49-F238E27FC236}">
                <a16:creationId xmlns:a16="http://schemas.microsoft.com/office/drawing/2014/main" id="{3229AC80-BE26-8393-4374-8AA2650333A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355686" y="2072640"/>
            <a:ext cx="2416389" cy="5249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prstDash val="sysDot"/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599276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Functionality-Based Architectural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51253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70000"/>
              </a:lnSpc>
              <a:buClr>
                <a:schemeClr val="tx1">
                  <a:lumMod val="95000"/>
                  <a:lumOff val="5000"/>
                </a:schemeClr>
              </a:buClr>
              <a:buNone/>
              <a:defRPr/>
            </a:pPr>
            <a:r>
              <a:rPr lang="en-US" sz="2200" dirty="0">
                <a:latin typeface="Helvetica" pitchFamily="34" charset="0"/>
              </a:rPr>
              <a:t>Starting from </a:t>
            </a:r>
            <a:r>
              <a:rPr lang="en-US" sz="2200" b="1" dirty="0">
                <a:latin typeface="Helvetica" pitchFamily="34" charset="0"/>
              </a:rPr>
              <a:t>functional requirements </a:t>
            </a:r>
            <a:r>
              <a:rPr lang="en-US" sz="2200" dirty="0">
                <a:latin typeface="Helvetica" pitchFamily="34" charset="0"/>
              </a:rPr>
              <a:t>…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200" dirty="0">
                <a:latin typeface="Helvetica" pitchFamily="34" charset="0"/>
              </a:rPr>
              <a:t>Define </a:t>
            </a:r>
            <a:r>
              <a:rPr lang="en-US" sz="2200" b="1" dirty="0">
                <a:latin typeface="Helvetica" pitchFamily="34" charset="0"/>
              </a:rPr>
              <a:t>system context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latin typeface="Helvetica" pitchFamily="34" charset="0"/>
              </a:rPr>
              <a:t>Identify 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Helvetica" pitchFamily="34" charset="0"/>
              </a:rPr>
              <a:t>Actors (users, external systems)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Helvetica" pitchFamily="34" charset="0"/>
              </a:rPr>
              <a:t>Protocols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700" dirty="0">
                <a:latin typeface="Helvetica" pitchFamily="34" charset="0"/>
              </a:rPr>
              <a:t>Data exchange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latin typeface="Helvetica" pitchFamily="34" charset="0"/>
              </a:rPr>
              <a:t>(maybe) Draw a context diagram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200" dirty="0">
                <a:latin typeface="Helvetica" pitchFamily="34" charset="0"/>
              </a:rPr>
              <a:t>Identify </a:t>
            </a:r>
            <a:r>
              <a:rPr lang="en-US" sz="2200" b="1" dirty="0">
                <a:latin typeface="Helvetica" pitchFamily="34" charset="0"/>
              </a:rPr>
              <a:t>subsystems</a:t>
            </a:r>
            <a:r>
              <a:rPr lang="en-US" sz="2200" dirty="0">
                <a:latin typeface="Helvetica" pitchFamily="34" charset="0"/>
              </a:rPr>
              <a:t> (first-order functional abstractions)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latin typeface="Helvetica" pitchFamily="34" charset="0"/>
              </a:rPr>
              <a:t>Not modules!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latin typeface="Helvetica" pitchFamily="34" charset="0"/>
              </a:rPr>
              <a:t>e.g., Identity &amp; Access, Enrollment, Billing, Notifications, </a:t>
            </a:r>
            <a:r>
              <a:rPr lang="en-US" sz="1900" dirty="0" err="1">
                <a:latin typeface="Helvetica" pitchFamily="34" charset="0"/>
              </a:rPr>
              <a:t>etc</a:t>
            </a:r>
            <a:endParaRPr lang="en-US" sz="1900" dirty="0">
              <a:latin typeface="Helvetica" pitchFamily="34" charset="0"/>
            </a:endParaRP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200" dirty="0">
                <a:latin typeface="Helvetica" pitchFamily="34" charset="0"/>
              </a:rPr>
              <a:t>Decompose into </a:t>
            </a:r>
            <a:r>
              <a:rPr lang="en-US" sz="2200" b="1" dirty="0">
                <a:latin typeface="Helvetica" pitchFamily="34" charset="0"/>
              </a:rPr>
              <a:t>modules</a:t>
            </a:r>
            <a:r>
              <a:rPr lang="en-US" sz="2200" dirty="0">
                <a:latin typeface="Helvetica" pitchFamily="34" charset="0"/>
              </a:rPr>
              <a:t> (second-order functional abstractions)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sz="1900" dirty="0">
                <a:latin typeface="Helvetica" pitchFamily="34" charset="0"/>
              </a:rPr>
              <a:t>Define responsibilities &amp; interfaces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200" dirty="0">
                <a:latin typeface="Helvetica" pitchFamily="34" charset="0"/>
              </a:rPr>
              <a:t>Describe in system views</a:t>
            </a:r>
          </a:p>
          <a:p>
            <a:pPr>
              <a:buClr>
                <a:schemeClr val="tx1">
                  <a:lumMod val="95000"/>
                  <a:lumOff val="5000"/>
                </a:schemeClr>
              </a:buClr>
              <a:defRPr/>
            </a:pPr>
            <a:r>
              <a:rPr lang="en-US" sz="2200" dirty="0">
                <a:latin typeface="Helvetica" pitchFamily="34" charset="0"/>
              </a:rPr>
              <a:t>Output artifact is the </a:t>
            </a:r>
            <a:r>
              <a:rPr lang="en-US" sz="2200" b="1" dirty="0">
                <a:latin typeface="Helvetica" pitchFamily="34" charset="0"/>
              </a:rPr>
              <a:t>application architecture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8488511" y="2371725"/>
            <a:ext cx="1725152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dirty="0">
                <a:solidFill>
                  <a:srgbClr val="002060"/>
                </a:solidFill>
                <a:latin typeface="Helvetica" panose="020B0604020202020204" pitchFamily="34" charset="0"/>
              </a:rPr>
              <a:t>Abstraction</a:t>
            </a:r>
          </a:p>
        </p:txBody>
      </p:sp>
      <p:sp>
        <p:nvSpPr>
          <p:cNvPr id="14341" name="Down Arrow 5"/>
          <p:cNvSpPr>
            <a:spLocks noChangeArrowheads="1"/>
          </p:cNvSpPr>
          <p:nvPr/>
        </p:nvSpPr>
        <p:spPr bwMode="auto">
          <a:xfrm>
            <a:off x="9122487" y="2774591"/>
            <a:ext cx="457200" cy="2133600"/>
          </a:xfrm>
          <a:prstGeom prst="downArrow">
            <a:avLst>
              <a:gd name="adj1" fmla="val 50000"/>
              <a:gd name="adj2" fmla="val 49994"/>
            </a:avLst>
          </a:prstGeom>
          <a:solidFill>
            <a:srgbClr val="002060"/>
          </a:solidFill>
          <a:ln w="38100" algn="ctr">
            <a:solidFill>
              <a:srgbClr val="002060"/>
            </a:solidFill>
            <a:round/>
            <a:headEnd/>
            <a:tailEnd type="triangle" w="med" len="lg"/>
          </a:ln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>
              <a:latin typeface="Helvetica" panose="020B0604020202020204" pitchFamily="34" charset="0"/>
            </a:endParaRPr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8864416" y="4886325"/>
            <a:ext cx="973343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rgbClr val="002060"/>
                </a:solidFill>
                <a:latin typeface="Helvetica" panose="020B0604020202020204" pitchFamily="34" charset="0"/>
              </a:rPr>
              <a:t>Detail</a:t>
            </a:r>
          </a:p>
        </p:txBody>
      </p:sp>
    </p:spTree>
    <p:extLst>
      <p:ext uri="{BB962C8B-B14F-4D97-AF65-F5344CB8AC3E}">
        <p14:creationId xmlns:p14="http://schemas.microsoft.com/office/powerpoint/2010/main" val="3135470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Estimate Quality Attributes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9084945" cy="436297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Tx/>
            </a:pPr>
            <a:r>
              <a:rPr lang="en-US" altLang="en-US" b="1" dirty="0"/>
              <a:t>Will the architecture fulfill the quality attribute requirements?</a:t>
            </a:r>
          </a:p>
          <a:p>
            <a:pPr>
              <a:lnSpc>
                <a:spcPct val="80000"/>
              </a:lnSpc>
              <a:buClrTx/>
            </a:pPr>
            <a:r>
              <a:rPr lang="en-US" altLang="en-US" dirty="0"/>
              <a:t>Actual values can’t be measured yet…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b="1" dirty="0"/>
              <a:t>“Formal” architecture analysis techniques</a:t>
            </a:r>
          </a:p>
          <a:p>
            <a:pPr lvl="2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Architecture Tradeoff Analysis Method</a:t>
            </a:r>
            <a:r>
              <a:rPr lang="en-US" altLang="en-US" sz="1600" baseline="30000" dirty="0"/>
              <a:t> </a:t>
            </a:r>
            <a:r>
              <a:rPr lang="en-US" altLang="en-US" sz="1600" dirty="0"/>
              <a:t> (ATAM) (coming soon…)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b="1" dirty="0"/>
              <a:t>Simulation</a:t>
            </a:r>
            <a:r>
              <a:rPr lang="en-US" altLang="en-US" dirty="0"/>
              <a:t> – </a:t>
            </a:r>
            <a:r>
              <a:rPr lang="en-US" altLang="en-US" b="1" dirty="0"/>
              <a:t>build</a:t>
            </a:r>
            <a:endParaRPr lang="en-US" altLang="en-US" dirty="0"/>
          </a:p>
          <a:p>
            <a:pPr lvl="2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Skeleton of the entire system</a:t>
            </a:r>
          </a:p>
          <a:p>
            <a:pPr lvl="2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Or prototype parts to execute scenarios</a:t>
            </a:r>
          </a:p>
          <a:p>
            <a:pPr lvl="3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e.g. want to evaluate async communications between 2 services</a:t>
            </a:r>
          </a:p>
          <a:p>
            <a:pPr lvl="2">
              <a:lnSpc>
                <a:spcPct val="80000"/>
              </a:lnSpc>
              <a:spcBef>
                <a:spcPct val="50000"/>
              </a:spcBef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altLang="en-US" sz="1600" dirty="0"/>
              <a:t>Mock external services to simulate events (failure, delays, </a:t>
            </a:r>
            <a:r>
              <a:rPr lang="en-US" altLang="en-US" sz="1600" dirty="0" err="1"/>
              <a:t>etc</a:t>
            </a:r>
            <a:r>
              <a:rPr lang="en-US" altLang="en-US" sz="1600" dirty="0"/>
              <a:t>)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94398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8A983-11EE-C750-9E25-B9C520E3C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7952DBDD-D544-57FE-3F63-822F62F40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Estimate Quality Attributes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F346F-E7CB-4AED-161F-69D6B4D4E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084945" cy="436297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Tx/>
            </a:pPr>
            <a:r>
              <a:rPr lang="en-US" altLang="en-US" dirty="0"/>
              <a:t>Will </a:t>
            </a:r>
            <a:r>
              <a:rPr lang="en-US" altLang="en-US" b="1" dirty="0"/>
              <a:t>the architecture fulfill the quality attribute requirements?</a:t>
            </a:r>
          </a:p>
          <a:p>
            <a:pPr>
              <a:lnSpc>
                <a:spcPct val="80000"/>
              </a:lnSpc>
              <a:buClrTx/>
            </a:pPr>
            <a:r>
              <a:rPr lang="en-US" altLang="en-US" dirty="0"/>
              <a:t>Actual values can’t be measured yet…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b="1" dirty="0"/>
              <a:t>Quantitative (mathematical) modeling </a:t>
            </a:r>
            <a:r>
              <a:rPr lang="en-US" altLang="en-US" dirty="0"/>
              <a:t>of scenarios</a:t>
            </a:r>
          </a:p>
          <a:p>
            <a:pPr lvl="2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600" dirty="0"/>
              <a:t>e.g. queuing network theory</a:t>
            </a:r>
          </a:p>
          <a:p>
            <a:pPr lvl="1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Qualitative</a:t>
            </a:r>
            <a:r>
              <a:rPr lang="en-US" altLang="en-US" b="1" dirty="0"/>
              <a:t> experience-based assessment</a:t>
            </a:r>
          </a:p>
          <a:p>
            <a:pPr lvl="2">
              <a:lnSpc>
                <a:spcPct val="8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1600" dirty="0"/>
              <a:t>e.g. architecture review board, expert walkthrough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rgbClr val="AA2B4A"/>
              </a:buClr>
            </a:pPr>
            <a:endParaRPr lang="en-US" altLang="en-US" dirty="0"/>
          </a:p>
          <a:p>
            <a:endParaRPr lang="en-US" altLang="en-US" dirty="0"/>
          </a:p>
        </p:txBody>
      </p:sp>
      <p:sp>
        <p:nvSpPr>
          <p:cNvPr id="15364" name="TextBox 3">
            <a:extLst>
              <a:ext uri="{FF2B5EF4-FFF2-40B4-BE49-F238E27FC236}">
                <a16:creationId xmlns:a16="http://schemas.microsoft.com/office/drawing/2014/main" id="{3A8A5BFB-50CB-5D35-265E-951F088C6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281" y="5562601"/>
            <a:ext cx="91070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02060"/>
                </a:solidFill>
                <a:latin typeface="+mn-lt"/>
              </a:rPr>
              <a:t>In practice use more than one method</a:t>
            </a:r>
          </a:p>
        </p:txBody>
      </p:sp>
    </p:spTree>
    <p:extLst>
      <p:ext uri="{BB962C8B-B14F-4D97-AF65-F5344CB8AC3E}">
        <p14:creationId xmlns:p14="http://schemas.microsoft.com/office/powerpoint/2010/main" val="57490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Architecture Transformation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6456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b="1" dirty="0"/>
              <a:t>Compare</a:t>
            </a:r>
            <a:r>
              <a:rPr lang="en-US" dirty="0"/>
              <a:t> evaluation </a:t>
            </a:r>
            <a:r>
              <a:rPr lang="en-US" b="1" dirty="0"/>
              <a:t>estimates</a:t>
            </a:r>
            <a:r>
              <a:rPr lang="en-US" dirty="0"/>
              <a:t> to </a:t>
            </a:r>
            <a:r>
              <a:rPr lang="en-US" b="1" dirty="0"/>
              <a:t>requirements</a:t>
            </a:r>
          </a:p>
          <a:p>
            <a:pPr>
              <a:defRPr/>
            </a:pPr>
            <a:r>
              <a:rPr lang="en-US" dirty="0"/>
              <a:t>If </a:t>
            </a:r>
            <a:r>
              <a:rPr lang="en-US" b="1" dirty="0"/>
              <a:t>requirements not satisfied</a:t>
            </a:r>
            <a:r>
              <a:rPr lang="en-US" dirty="0"/>
              <a:t> (likely), the architecture (or its context) must be </a:t>
            </a:r>
            <a:r>
              <a:rPr lang="en-US" b="1" i="1" dirty="0"/>
              <a:t>changed</a:t>
            </a:r>
            <a:endParaRPr lang="en-US" dirty="0"/>
          </a:p>
          <a:p>
            <a:pPr>
              <a:defRPr/>
            </a:pPr>
            <a:r>
              <a:rPr lang="en-US" b="1" dirty="0"/>
              <a:t>Apply</a:t>
            </a:r>
            <a:r>
              <a:rPr lang="en-US" dirty="0"/>
              <a:t> two or more </a:t>
            </a:r>
            <a:r>
              <a:rPr lang="en-US" b="1" dirty="0"/>
              <a:t>architecture transformation methods: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Replace architectural patterns &amp; tactics – unacceptable trade-offs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Add architectural patterns &amp; tactics – mitigate trade-offs </a:t>
            </a:r>
            <a:r>
              <a:rPr lang="en-US" dirty="0">
                <a:sym typeface="Wingdings" panose="05000000000000000000" pitchFamily="2" charset="2"/>
              </a:rPr>
              <a:t> maybe n</a:t>
            </a:r>
            <a:r>
              <a:rPr lang="en-US" dirty="0"/>
              <a:t>ew trade-offs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Convert quality requirements to functionality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reliability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add exception handling &amp; transaction rollbacks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security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add audit logging &amp; MFA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b="1" dirty="0"/>
              <a:t>Rebalance quality requirements between subsystems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e.g. 99.99% availability for transaction processing &amp; 95% for reporting</a:t>
            </a:r>
          </a:p>
          <a:p>
            <a:pPr>
              <a:defRPr/>
            </a:pPr>
            <a:r>
              <a:rPr lang="en-US" b="1" dirty="0"/>
              <a:t>Reevaluate</a:t>
            </a:r>
            <a:r>
              <a:rPr lang="en-US" dirty="0"/>
              <a:t> the transformed architecture against functional and quality requirements</a:t>
            </a:r>
          </a:p>
        </p:txBody>
      </p:sp>
      <p:sp>
        <p:nvSpPr>
          <p:cNvPr id="5" name="Arc 4"/>
          <p:cNvSpPr/>
          <p:nvPr/>
        </p:nvSpPr>
        <p:spPr bwMode="auto">
          <a:xfrm rot="2360732">
            <a:off x="6890784" y="1978501"/>
            <a:ext cx="3629526" cy="4864100"/>
          </a:xfrm>
          <a:prstGeom prst="arc">
            <a:avLst>
              <a:gd name="adj1" fmla="val 16200000"/>
              <a:gd name="adj2" fmla="val 21499244"/>
            </a:avLst>
          </a:prstGeom>
          <a:noFill/>
          <a:ln w="38100" cap="flat" cmpd="sng" algn="ctr">
            <a:solidFill>
              <a:schemeClr val="tx1"/>
            </a:solidFill>
            <a:prstDash val="dash"/>
            <a:round/>
            <a:headEnd type="arrow" w="med" len="med"/>
            <a:tailEnd type="none" w="med" len="lg"/>
          </a:ln>
          <a:effectLst/>
        </p:spPr>
        <p:txBody>
          <a:bodyPr lIns="82296" rIns="82296"/>
          <a:lstStyle/>
          <a:p>
            <a:pPr algn="ctr" defTabSz="841375">
              <a:defRPr/>
            </a:pPr>
            <a:endParaRPr lang="en-US" sz="2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61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Issues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7951027" cy="4497916"/>
          </a:xfrm>
        </p:spPr>
        <p:txBody>
          <a:bodyPr>
            <a:normAutofit/>
          </a:bodyPr>
          <a:lstStyle/>
          <a:p>
            <a:r>
              <a:rPr lang="en-US" altLang="en-US" b="1" dirty="0"/>
              <a:t>QAs can be in conflict</a:t>
            </a:r>
            <a:r>
              <a:rPr lang="en-US" altLang="en-US" dirty="0"/>
              <a:t> – trade-offs</a:t>
            </a:r>
            <a:endParaRPr lang="en-US" altLang="en-US" b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008000"/>
                </a:solidFill>
              </a:rPr>
              <a:t>Examples?</a:t>
            </a:r>
          </a:p>
          <a:p>
            <a:r>
              <a:rPr lang="en-US" altLang="en-US" b="1" dirty="0"/>
              <a:t>Complexity</a:t>
            </a:r>
            <a:r>
              <a:rPr lang="en-US" altLang="en-US" dirty="0"/>
              <a:t> – </a:t>
            </a:r>
            <a:r>
              <a:rPr lang="en-US" altLang="en-US" b="1" dirty="0"/>
              <a:t>simple</a:t>
            </a:r>
            <a:r>
              <a:rPr lang="en-US" altLang="en-US" dirty="0"/>
              <a:t> </a:t>
            </a:r>
            <a:r>
              <a:rPr lang="en-US" altLang="en-US" b="1" dirty="0"/>
              <a:t>designs</a:t>
            </a:r>
            <a:r>
              <a:rPr lang="en-US" altLang="en-US" dirty="0"/>
              <a:t> </a:t>
            </a:r>
            <a:r>
              <a:rPr lang="en-US" altLang="en-US" b="1" dirty="0"/>
              <a:t>may blow up </a:t>
            </a:r>
            <a:r>
              <a:rPr lang="en-US" altLang="en-US" dirty="0"/>
              <a:t>in complexity to support QAs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Performance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caching (&amp; invalidation)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Availability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Circuit breaker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Observability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Tracing, side cars, metrics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Security -&gt; MFA, encryption, audit logs, minimal trust, rotated creds, </a:t>
            </a:r>
            <a:r>
              <a:rPr lang="en-US" altLang="en-US" dirty="0" err="1"/>
              <a:t>etc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Lose conceptual understanding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hard to maintain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costs more</a:t>
            </a:r>
          </a:p>
          <a:p>
            <a:r>
              <a:rPr lang="en-US" altLang="en-US" dirty="0"/>
              <a:t>QA estimates are </a:t>
            </a:r>
            <a:r>
              <a:rPr lang="en-US" altLang="en-US" b="1" dirty="0"/>
              <a:t>estimates</a:t>
            </a:r>
            <a:r>
              <a:rPr lang="en-US" altLang="en-US" dirty="0"/>
              <a:t> (may be incorrect)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can lead to wrong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The only real validation is the final system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5D31287-1EE7-F2ED-0011-52C6CE2BB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8453" y="2805457"/>
            <a:ext cx="3649095" cy="282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911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en-US"/>
              <a:t>Foundational Architecture Design Techniques</a:t>
            </a:r>
          </a:p>
        </p:txBody>
      </p:sp>
      <p:sp>
        <p:nvSpPr>
          <p:cNvPr id="1843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/>
              <a:t>Fundamental Principles</a:t>
            </a:r>
          </a:p>
          <a:p>
            <a:r>
              <a:rPr lang="en-US" altLang="en-US" dirty="0"/>
              <a:t>Unit Operations</a:t>
            </a:r>
          </a:p>
        </p:txBody>
      </p:sp>
    </p:spTree>
    <p:extLst>
      <p:ext uri="{BB962C8B-B14F-4D97-AF65-F5344CB8AC3E}">
        <p14:creationId xmlns:p14="http://schemas.microsoft.com/office/powerpoint/2010/main" val="3227568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Some Historical Perspective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9132571" cy="4023360"/>
          </a:xfrm>
        </p:spPr>
        <p:txBody>
          <a:bodyPr>
            <a:normAutofit/>
          </a:bodyPr>
          <a:lstStyle/>
          <a:p>
            <a:r>
              <a:rPr lang="en-US" altLang="en-US" dirty="0"/>
              <a:t>1960’s: good design practices introduced out of necessity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Cannot understand 100,000s of lines of code at once (IBM/360, NASA, </a:t>
            </a:r>
            <a:r>
              <a:rPr lang="en-US" altLang="en-US" dirty="0" err="1"/>
              <a:t>etc</a:t>
            </a:r>
            <a:r>
              <a:rPr lang="en-US" alt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e.g. NASA’s Apollo guidance software – one of the first strict modularizations</a:t>
            </a:r>
          </a:p>
          <a:p>
            <a:r>
              <a:rPr lang="en-US" altLang="en-US" dirty="0"/>
              <a:t>1970’s: codifying what programmers were doing intuitively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Fred Brooks – The Mythical Man-Month, 1975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err="1"/>
              <a:t>Edsger</a:t>
            </a:r>
            <a:r>
              <a:rPr lang="en-US" altLang="en-US" dirty="0"/>
              <a:t> Dijkstra – Structured Programming, 1972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David Parnas – On the Criteria to Be Used in Decomposing System into Modules, 1972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 err="1"/>
              <a:t>etc</a:t>
            </a:r>
            <a:endParaRPr lang="en-US" altLang="en-US" dirty="0"/>
          </a:p>
          <a:p>
            <a:r>
              <a:rPr lang="en-US" altLang="en-US" dirty="0"/>
              <a:t>1980’s: OOP gains traction (invented in 60s)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Incorporated encapsulation, inheritance, polymorphism</a:t>
            </a:r>
          </a:p>
        </p:txBody>
      </p:sp>
    </p:spTree>
    <p:extLst>
      <p:ext uri="{BB962C8B-B14F-4D97-AF65-F5344CB8AC3E}">
        <p14:creationId xmlns:p14="http://schemas.microsoft.com/office/powerpoint/2010/main" val="37609026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5092A-5A9D-782E-18B8-7EA543B70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CC99326C-1FE2-B08F-5BE7-5FDE98204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Some Historical Perspective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38FBCAF3-F566-7C0B-906E-FD8983262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132571" cy="4497916"/>
          </a:xfrm>
        </p:spPr>
        <p:txBody>
          <a:bodyPr>
            <a:normAutofit/>
          </a:bodyPr>
          <a:lstStyle/>
          <a:p>
            <a:r>
              <a:rPr lang="en-US" altLang="en-US" dirty="0"/>
              <a:t>1980-90’s: distributed system emerged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Transfer from the module level design to the architecture level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How we code?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how components collaborate?</a:t>
            </a:r>
          </a:p>
          <a:p>
            <a:r>
              <a:rPr lang="en-US" altLang="en-US" dirty="0"/>
              <a:t>1990’s: architecture is formalized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Patterns – Layered, Client-Server, Pipe-and-Filter, </a:t>
            </a:r>
            <a:r>
              <a:rPr lang="en-US" altLang="en-US" dirty="0" err="1"/>
              <a:t>etc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Quality attributes – performance, security, </a:t>
            </a:r>
            <a:r>
              <a:rPr lang="en-US" altLang="en-US" dirty="0" err="1"/>
              <a:t>etc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Architectural views – module, allocation, </a:t>
            </a:r>
            <a:r>
              <a:rPr lang="en-US" altLang="en-US" dirty="0" err="1"/>
              <a:t>etc</a:t>
            </a:r>
            <a:endParaRPr lang="en-US" alt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Intuition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Principles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Method</a:t>
            </a:r>
          </a:p>
          <a:p>
            <a:r>
              <a:rPr lang="en-US" altLang="en-US" dirty="0"/>
              <a:t>2000s: architectural principles are evolving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Component-based design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Service-oriented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QAs explicitly guide design choices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New tactics are codified</a:t>
            </a:r>
          </a:p>
        </p:txBody>
      </p:sp>
    </p:spTree>
    <p:extLst>
      <p:ext uri="{BB962C8B-B14F-4D97-AF65-F5344CB8AC3E}">
        <p14:creationId xmlns:p14="http://schemas.microsoft.com/office/powerpoint/2010/main" val="1247818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96164" y="741149"/>
            <a:ext cx="9952073" cy="99403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CA" altLang="en-US" dirty="0">
                <a:latin typeface="+mn-lt"/>
                <a:ea typeface="Garamond" pitchFamily="18" charset="0"/>
                <a:cs typeface="Garamond" pitchFamily="18" charset="0"/>
              </a:rPr>
              <a:t>SA Design Reference Model</a:t>
            </a:r>
            <a:endParaRPr lang="en-US" altLang="en-US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40C4D1-32B6-AB35-99A9-73BCB0C4FF6C}"/>
              </a:ext>
            </a:extLst>
          </p:cNvPr>
          <p:cNvSpPr txBox="1"/>
          <p:nvPr/>
        </p:nvSpPr>
        <p:spPr>
          <a:xfrm>
            <a:off x="1196163" y="1730284"/>
            <a:ext cx="443755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000" dirty="0"/>
              <a:t>A general framework for organizing design activities – modify to fit methodology</a:t>
            </a:r>
          </a:p>
          <a:p>
            <a:pPr>
              <a:buNone/>
            </a:pPr>
            <a:endParaRPr lang="en-US" sz="1400" dirty="0"/>
          </a:p>
          <a:p>
            <a:r>
              <a:rPr lang="en-US" sz="2000" dirty="0"/>
              <a:t>Start with requirements (FR, NFR, UC)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Defines the </a:t>
            </a:r>
            <a:r>
              <a:rPr lang="en-US" dirty="0"/>
              <a:t>problem space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tuition payment system</a:t>
            </a:r>
            <a:endParaRPr lang="en-US" dirty="0"/>
          </a:p>
          <a:p>
            <a:endParaRPr lang="en-US" sz="1400" dirty="0"/>
          </a:p>
          <a:p>
            <a:r>
              <a:rPr lang="en-US" sz="2000" dirty="0"/>
              <a:t>Find architecture drivers</a:t>
            </a:r>
          </a:p>
          <a:p>
            <a:pPr marL="2873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Business goals</a:t>
            </a:r>
          </a:p>
          <a:p>
            <a:pPr marL="2873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Important quality attributes</a:t>
            </a:r>
          </a:p>
          <a:p>
            <a:pPr marL="2873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High-risk / complex FR</a:t>
            </a:r>
          </a:p>
          <a:p>
            <a:pPr marL="284163" lvl="1" indent="-28416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e.g. </a:t>
            </a:r>
          </a:p>
          <a:p>
            <a:pPr marL="7445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Security (money)</a:t>
            </a:r>
          </a:p>
          <a:p>
            <a:pPr marL="7445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Reliability (money)</a:t>
            </a:r>
          </a:p>
          <a:p>
            <a:pPr marL="7445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Performance (quality perception)</a:t>
            </a:r>
          </a:p>
          <a:p>
            <a:pPr marL="7445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Scalability (a lot of students)</a:t>
            </a:r>
          </a:p>
        </p:txBody>
      </p:sp>
      <p:sp>
        <p:nvSpPr>
          <p:cNvPr id="5133" name="TextBox 11"/>
          <p:cNvSpPr txBox="1">
            <a:spLocks noChangeArrowheads="1"/>
          </p:cNvSpPr>
          <p:nvPr/>
        </p:nvSpPr>
        <p:spPr bwMode="auto">
          <a:xfrm>
            <a:off x="5725986" y="1969990"/>
            <a:ext cx="1630575" cy="8679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Requirements: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Domain functions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Quality attributes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Use cases</a:t>
            </a:r>
          </a:p>
        </p:txBody>
      </p:sp>
      <p:cxnSp>
        <p:nvCxnSpPr>
          <p:cNvPr id="5141" name="Straight Arrow Connector 20"/>
          <p:cNvCxnSpPr>
            <a:cxnSpLocks noChangeShapeType="1"/>
          </p:cNvCxnSpPr>
          <p:nvPr/>
        </p:nvCxnSpPr>
        <p:spPr bwMode="auto">
          <a:xfrm>
            <a:off x="7333122" y="2143760"/>
            <a:ext cx="2438953" cy="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hape 24"/>
          <p:cNvCxnSpPr>
            <a:cxnSpLocks/>
            <a:stCxn id="24" idx="0"/>
          </p:cNvCxnSpPr>
          <p:nvPr/>
        </p:nvCxnSpPr>
        <p:spPr bwMode="auto">
          <a:xfrm rot="16200000" flipV="1">
            <a:off x="7358857" y="2641727"/>
            <a:ext cx="465318" cy="469905"/>
          </a:xfrm>
          <a:prstGeom prst="bentConnector2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118" name="Straight Arrow Connector 22"/>
          <p:cNvCxnSpPr>
            <a:cxnSpLocks noChangeShapeType="1"/>
            <a:stCxn id="24" idx="2"/>
            <a:endCxn id="23" idx="0"/>
          </p:cNvCxnSpPr>
          <p:nvPr/>
        </p:nvCxnSpPr>
        <p:spPr bwMode="auto">
          <a:xfrm>
            <a:off x="7826468" y="3977269"/>
            <a:ext cx="0" cy="393334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4119" name="Straight Arrow Connector 23"/>
          <p:cNvCxnSpPr>
            <a:cxnSpLocks noChangeShapeType="1"/>
            <a:stCxn id="23" idx="2"/>
            <a:endCxn id="20" idx="0"/>
          </p:cNvCxnSpPr>
          <p:nvPr/>
        </p:nvCxnSpPr>
        <p:spPr bwMode="auto">
          <a:xfrm>
            <a:off x="7835442" y="5044634"/>
            <a:ext cx="0" cy="362933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4120" name="Straight Arrow Connector 24"/>
          <p:cNvCxnSpPr>
            <a:cxnSpLocks noChangeShapeType="1"/>
            <a:stCxn id="18" idx="3"/>
            <a:endCxn id="20" idx="1"/>
          </p:cNvCxnSpPr>
          <p:nvPr/>
        </p:nvCxnSpPr>
        <p:spPr bwMode="auto">
          <a:xfrm>
            <a:off x="6858000" y="5744583"/>
            <a:ext cx="325051" cy="0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26" name="Shape 28"/>
          <p:cNvCxnSpPr>
            <a:cxnSpLocks/>
            <a:stCxn id="25" idx="0"/>
          </p:cNvCxnSpPr>
          <p:nvPr/>
        </p:nvCxnSpPr>
        <p:spPr bwMode="auto">
          <a:xfrm rot="16200000" flipV="1">
            <a:off x="8060293" y="1940297"/>
            <a:ext cx="562269" cy="1969715"/>
          </a:xfrm>
          <a:prstGeom prst="bentConnector2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27" name="Straight Arrow Connector 26"/>
          <p:cNvCxnSpPr>
            <a:cxnSpLocks/>
            <a:stCxn id="25" idx="3"/>
            <a:endCxn id="29" idx="1"/>
          </p:cNvCxnSpPr>
          <p:nvPr/>
        </p:nvCxnSpPr>
        <p:spPr bwMode="auto">
          <a:xfrm flipV="1">
            <a:off x="10006408" y="3538056"/>
            <a:ext cx="284703" cy="5249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hape 30"/>
          <p:cNvCxnSpPr>
            <a:cxnSpLocks/>
            <a:stCxn id="29" idx="0"/>
          </p:cNvCxnSpPr>
          <p:nvPr/>
        </p:nvCxnSpPr>
        <p:spPr bwMode="auto">
          <a:xfrm rot="16200000" flipV="1">
            <a:off x="10407077" y="2903539"/>
            <a:ext cx="595000" cy="0"/>
          </a:xfrm>
          <a:prstGeom prst="bentConnector3">
            <a:avLst>
              <a:gd name="adj1" fmla="val 50000"/>
            </a:avLst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4" name="Elbow Connector 28"/>
          <p:cNvCxnSpPr>
            <a:cxnSpLocks noChangeShapeType="1"/>
            <a:stCxn id="20" idx="3"/>
            <a:endCxn id="25" idx="2"/>
          </p:cNvCxnSpPr>
          <p:nvPr/>
        </p:nvCxnSpPr>
        <p:spPr bwMode="auto">
          <a:xfrm flipV="1">
            <a:off x="8519571" y="3880320"/>
            <a:ext cx="806713" cy="1864263"/>
          </a:xfrm>
          <a:prstGeom prst="bentConnector2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 type="arrow" w="med" len="med"/>
            <a:tailEnd type="arrow" w="med" len="med"/>
          </a:ln>
        </p:spPr>
      </p:cxnSp>
      <p:sp>
        <p:nvSpPr>
          <p:cNvPr id="18" name="TextBox 11">
            <a:extLst>
              <a:ext uri="{FF2B5EF4-FFF2-40B4-BE49-F238E27FC236}">
                <a16:creationId xmlns:a16="http://schemas.microsoft.com/office/drawing/2014/main" id="{0457FE01-80CF-A62D-C2D7-EB0E94D4FD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987" y="5407567"/>
            <a:ext cx="1132013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Pattern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“Catalog”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86D315CC-B098-0361-5723-087AAF6E7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051" y="5407567"/>
            <a:ext cx="1336520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Pattern and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 Tactics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Selection</a:t>
            </a:r>
          </a:p>
        </p:txBody>
      </p:sp>
      <p:sp>
        <p:nvSpPr>
          <p:cNvPr id="23" name="TextBox 11">
            <a:extLst>
              <a:ext uri="{FF2B5EF4-FFF2-40B4-BE49-F238E27FC236}">
                <a16:creationId xmlns:a16="http://schemas.microsoft.com/office/drawing/2014/main" id="{809CD180-0742-D0E8-7BA7-CE9BC1D6C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052" y="4370603"/>
            <a:ext cx="1304780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Quality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Attribute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Scenarios</a:t>
            </a: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51A538AC-3A84-FC6A-8382-4E119318B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051" y="3109339"/>
            <a:ext cx="1286834" cy="867930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Drivers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Subset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(ASRs/QAs)</a:t>
            </a: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CC2AEBE7-2057-01BF-A638-CE9480E3F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6160" y="3206289"/>
            <a:ext cx="1360248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Module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Decomposition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</a:t>
            </a: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AC994278-E6BA-E83A-F2B5-898B5698E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1111" y="3201040"/>
            <a:ext cx="872355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Decision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Analysis</a:t>
            </a:r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8BA24D4B-15A1-025B-F65D-8DF27FCF7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2075" y="1969990"/>
            <a:ext cx="1376162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Design Documentation</a:t>
            </a:r>
          </a:p>
        </p:txBody>
      </p:sp>
      <p:sp>
        <p:nvSpPr>
          <p:cNvPr id="500" name="Traceability Label"/>
          <p:cNvSpPr txBox="1"/>
          <p:nvPr/>
        </p:nvSpPr>
        <p:spPr>
          <a:xfrm>
            <a:off x="7391400" y="1866900"/>
            <a:ext cx="2336800" cy="254000"/>
          </a:xfrm>
          <a:prstGeom prst="rect">
            <a:avLst/>
          </a:prstGeom>
          <a:noFill/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lang="en-US" sz="1400" i="1" dirty="0">
                <a:solidFill>
                  <a:srgbClr val="637052"/>
                </a:solidFill>
              </a:rPr>
              <a:t>traceability, not process flow</a:t>
            </a:r>
          </a:p>
        </p:txBody>
      </p:sp>
    </p:spTree>
    <p:extLst>
      <p:ext uri="{BB962C8B-B14F-4D97-AF65-F5344CB8AC3E}">
        <p14:creationId xmlns:p14="http://schemas.microsoft.com/office/powerpoint/2010/main" val="537854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55D1E-2937-5107-D7F8-FC63427F2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75A04844-23D2-EC50-4F12-5150BA073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Some Historical Perspective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AE609D03-2B21-37B5-6681-A8995A874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9132571" cy="4497916"/>
          </a:xfrm>
        </p:spPr>
        <p:txBody>
          <a:bodyPr>
            <a:normAutofit/>
          </a:bodyPr>
          <a:lstStyle/>
          <a:p>
            <a:r>
              <a:rPr lang="en-US" altLang="en-US" dirty="0"/>
              <a:t>2010’s: microservices and evolutionary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Cloud computing &amp; containers </a:t>
            </a:r>
            <a:r>
              <a:rPr lang="en-US" altLang="en-US" dirty="0">
                <a:sym typeface="Wingdings" panose="05000000000000000000" pitchFamily="2" charset="2"/>
              </a:rPr>
              <a:t></a:t>
            </a:r>
            <a:r>
              <a:rPr lang="en-US" altLang="en-US" dirty="0"/>
              <a:t> increased delivery pace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Architecture is not static anymore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Classical principles are reused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Information hiding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bounded context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Encapsulation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container isolation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Integrity </a:t>
            </a: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API contracts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New patterns and tactics – event-driven, CQRS, </a:t>
            </a:r>
            <a:r>
              <a:rPr lang="en-US" altLang="en-US" dirty="0" err="1"/>
              <a:t>etc</a:t>
            </a:r>
            <a:endParaRPr lang="en-US" altLang="en-US" dirty="0"/>
          </a:p>
          <a:p>
            <a:r>
              <a:rPr lang="en-US" altLang="en-US" dirty="0"/>
              <a:t>2020’s: architecture focus shift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Adaptability – adjust fast in the CD world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Observability – tracing &amp; metric are first-class design artifacts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Resilience – chaos engineering, self-healing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Started earlier, but gained traction</a:t>
            </a:r>
          </a:p>
        </p:txBody>
      </p:sp>
    </p:spTree>
    <p:extLst>
      <p:ext uri="{BB962C8B-B14F-4D97-AF65-F5344CB8AC3E}">
        <p14:creationId xmlns:p14="http://schemas.microsoft.com/office/powerpoint/2010/main" val="3870882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Fundamental Principles and Techniques</a:t>
            </a:r>
            <a:br>
              <a:rPr lang="en-US" altLang="en-US" dirty="0"/>
            </a:br>
            <a:r>
              <a:rPr lang="en-US" altLang="en-US" dirty="0"/>
              <a:t>  of Software Construction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198061"/>
              </p:ext>
            </p:extLst>
          </p:nvPr>
        </p:nvGraphicFramePr>
        <p:xfrm>
          <a:off x="1164264" y="1835743"/>
          <a:ext cx="9991416" cy="3718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1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9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66">
                <a:tc>
                  <a:txBody>
                    <a:bodyPr/>
                    <a:lstStyle/>
                    <a:p>
                      <a:pPr eaLnBrk="1" hangingPunct="1">
                        <a:lnSpc>
                          <a:spcPct val="80000"/>
                        </a:lnSpc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Abstraction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Define conceptual boundaries</a:t>
                      </a:r>
                    </a:p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Hide complexity by exposing only essential behavior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Separation of Concerns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Separate different or unrelated responsibilities</a:t>
                      </a:r>
                    </a:p>
                    <a:p>
                      <a:r>
                        <a:rPr lang="en-US" sz="1600" b="0" dirty="0">
                          <a:latin typeface="+mn-lt"/>
                        </a:rPr>
                        <a:t>e.g. Presentation / Business Logic / Data Access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Modularization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Packaging of entities </a:t>
                      </a:r>
                      <a:r>
                        <a:rPr lang="en-US" sz="1600" dirty="0">
                          <a:latin typeface="+mn-lt"/>
                        </a:rPr>
                        <a:t>that form the logical structure of a system – modules</a:t>
                      </a:r>
                    </a:p>
                    <a:p>
                      <a:r>
                        <a:rPr lang="en-US" sz="1600" dirty="0">
                          <a:latin typeface="+mn-lt"/>
                        </a:rPr>
                        <a:t>e.g. </a:t>
                      </a:r>
                      <a:r>
                        <a:rPr lang="en-US" sz="1600" dirty="0" err="1">
                          <a:latin typeface="+mn-lt"/>
                        </a:rPr>
                        <a:t>AuthService</a:t>
                      </a:r>
                      <a:r>
                        <a:rPr lang="en-US" sz="1600" dirty="0">
                          <a:latin typeface="+mn-lt"/>
                        </a:rPr>
                        <a:t>, </a:t>
                      </a:r>
                      <a:r>
                        <a:rPr lang="en-US" sz="1600" dirty="0" err="1">
                          <a:latin typeface="+mn-lt"/>
                        </a:rPr>
                        <a:t>NotificationService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6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Information Hiding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Conceal module design details from its clients</a:t>
                      </a:r>
                    </a:p>
                    <a:p>
                      <a:r>
                        <a:rPr lang="en-US" sz="1600" b="0" dirty="0">
                          <a:latin typeface="+mn-lt"/>
                        </a:rPr>
                        <a:t>e.g., </a:t>
                      </a:r>
                      <a:r>
                        <a:rPr lang="en-US" sz="1600" b="0" dirty="0" err="1">
                          <a:latin typeface="+mn-lt"/>
                        </a:rPr>
                        <a:t>ArrayList</a:t>
                      </a:r>
                      <a:r>
                        <a:rPr lang="en-US" sz="1600" b="0" dirty="0">
                          <a:latin typeface="+mn-lt"/>
                        </a:rPr>
                        <a:t> vs LinkedList – add(), remove()</a:t>
                      </a:r>
                    </a:p>
                    <a:p>
                      <a:r>
                        <a:rPr lang="en-US" sz="1600" b="0" dirty="0"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600" b="0" dirty="0">
                          <a:latin typeface="+mn-lt"/>
                        </a:rPr>
                        <a:t> modifiability &amp; stability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Encapsulation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latin typeface="+mn-lt"/>
                        </a:rPr>
                        <a:t>Group the elements of an abstraction that constitute its structure and behavior</a:t>
                      </a:r>
                    </a:p>
                    <a:p>
                      <a:r>
                        <a:rPr lang="en-US" sz="1600" b="0" dirty="0">
                          <a:latin typeface="+mn-lt"/>
                        </a:rPr>
                        <a:t>Prevents illegal state change (DB and microservice)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Coupling and Cohesion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Inter- and intra-module dependency strength</a:t>
                      </a:r>
                    </a:p>
                    <a:p>
                      <a:r>
                        <a:rPr lang="en-US" sz="1600" dirty="0">
                          <a:latin typeface="+mn-lt"/>
                        </a:rPr>
                        <a:t>Target – low coupling, high cohesion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790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1673C-BF88-7C1E-5562-9049EBE67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505FBAD3-A0D6-6A10-CC78-00ABE43F1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Fundamental Principles and Techniques</a:t>
            </a:r>
            <a:br>
              <a:rPr lang="en-US" altLang="en-US" dirty="0"/>
            </a:br>
            <a:r>
              <a:rPr lang="en-US" altLang="en-US" dirty="0"/>
              <a:t>  of Software Construction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5E4CC3D-861B-8FDC-0DAA-E1C59DABA0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111296"/>
              </p:ext>
            </p:extLst>
          </p:nvPr>
        </p:nvGraphicFramePr>
        <p:xfrm>
          <a:off x="1169582" y="1835743"/>
          <a:ext cx="9986098" cy="3535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1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04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Sufficiency, Completeness and Primitiveness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  <a:latin typeface="+mn-lt"/>
                        </a:rPr>
                        <a:t>Satisfy minimum</a:t>
                      </a:r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 and necessary requirements as atomic operations</a:t>
                      </a:r>
                    </a:p>
                    <a:p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Sufficiency – provide all what needed</a:t>
                      </a:r>
                    </a:p>
                    <a:p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Completeness – nothing required is missing</a:t>
                      </a:r>
                    </a:p>
                    <a:p>
                      <a:r>
                        <a:rPr lang="en-US" sz="16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Primitiveness – provide simple operations  (Unix way)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Separation of Policy and Implementation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Separate rules from implementation</a:t>
                      </a:r>
                    </a:p>
                    <a:p>
                      <a:r>
                        <a:rPr lang="en-US" sz="1600" dirty="0">
                          <a:latin typeface="+mn-lt"/>
                        </a:rPr>
                        <a:t>Policy – password should be rotated every 90 days</a:t>
                      </a:r>
                    </a:p>
                    <a:p>
                      <a:r>
                        <a:rPr lang="en-US" sz="1600" dirty="0">
                          <a:latin typeface="+mn-lt"/>
                        </a:rPr>
                        <a:t>Implementation – function</a:t>
                      </a:r>
                    </a:p>
                    <a:p>
                      <a:r>
                        <a:rPr lang="en-US" sz="1600" dirty="0">
                          <a:latin typeface="+mn-lt"/>
                        </a:rPr>
                        <a:t>Policy change should not lead to redeployment (e.g., DB config)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Separation of Interface and Implementation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</a:rPr>
                        <a:t>Separation of the declaration of functionality</a:t>
                      </a:r>
                      <a:r>
                        <a:rPr lang="en-US" sz="1600" baseline="0" dirty="0">
                          <a:latin typeface="+mn-lt"/>
                        </a:rPr>
                        <a:t> from its realization</a:t>
                      </a:r>
                    </a:p>
                    <a:p>
                      <a:r>
                        <a:rPr lang="en-US" sz="1600" baseline="0" dirty="0">
                          <a:latin typeface="+mn-lt"/>
                        </a:rPr>
                        <a:t>e.g. Set </a:t>
                      </a:r>
                      <a:r>
                        <a:rPr lang="en-US" sz="1600" baseline="0" dirty="0"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600" baseline="0" dirty="0">
                          <a:latin typeface="+mn-lt"/>
                        </a:rPr>
                        <a:t> HashSet / </a:t>
                      </a:r>
                      <a:r>
                        <a:rPr lang="en-US" sz="1600" baseline="0" dirty="0" err="1">
                          <a:latin typeface="+mn-lt"/>
                        </a:rPr>
                        <a:t>TreeSet</a:t>
                      </a:r>
                      <a:endParaRPr lang="en-US" sz="1600" baseline="0" dirty="0">
                        <a:latin typeface="+mn-lt"/>
                      </a:endParaRPr>
                    </a:p>
                    <a:p>
                      <a:r>
                        <a:rPr lang="en-US" sz="1600" baseline="0" dirty="0">
                          <a:latin typeface="+mn-lt"/>
                        </a:rPr>
                        <a:t>e.g. </a:t>
                      </a:r>
                      <a:r>
                        <a:rPr lang="en-US" sz="1600" baseline="0" dirty="0" err="1">
                          <a:latin typeface="+mn-lt"/>
                        </a:rPr>
                        <a:t>BankClient</a:t>
                      </a:r>
                      <a:r>
                        <a:rPr lang="en-US" sz="1600" baseline="0" dirty="0">
                          <a:latin typeface="+mn-lt"/>
                        </a:rPr>
                        <a:t> </a:t>
                      </a:r>
                      <a:r>
                        <a:rPr lang="en-US" sz="1600" baseline="0" dirty="0">
                          <a:latin typeface="+mn-lt"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en-US" sz="1600" baseline="0" dirty="0">
                          <a:latin typeface="+mn-lt"/>
                        </a:rPr>
                        <a:t> </a:t>
                      </a:r>
                      <a:r>
                        <a:rPr lang="en-US" sz="1600" baseline="0" dirty="0" err="1">
                          <a:latin typeface="+mn-lt"/>
                        </a:rPr>
                        <a:t>BOAClient</a:t>
                      </a:r>
                      <a:r>
                        <a:rPr lang="en-US" sz="1600" baseline="0" dirty="0">
                          <a:latin typeface="+mn-lt"/>
                        </a:rPr>
                        <a:t> / </a:t>
                      </a:r>
                      <a:r>
                        <a:rPr lang="en-US" sz="1600" baseline="0" dirty="0" err="1">
                          <a:latin typeface="+mn-lt"/>
                        </a:rPr>
                        <a:t>ChaseClient</a:t>
                      </a:r>
                      <a:endParaRPr lang="en-US" sz="1600" dirty="0">
                        <a:latin typeface="+mn-lt"/>
                      </a:endParaRP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Single Point of Reference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Declare and define a module</a:t>
                      </a:r>
                      <a:r>
                        <a:rPr lang="en-US" sz="1600" baseline="0" dirty="0">
                          <a:latin typeface="+mn-lt"/>
                        </a:rPr>
                        <a:t> </a:t>
                      </a:r>
                      <a:r>
                        <a:rPr lang="en-US" sz="1600" dirty="0">
                          <a:latin typeface="+mn-lt"/>
                        </a:rPr>
                        <a:t>only once to avoid inconsistency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</a:rPr>
                        <a:t>No multiple sources of truth</a:t>
                      </a:r>
                    </a:p>
                  </a:txBody>
                  <a:tcPr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171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164266" y="286605"/>
            <a:ext cx="10010553" cy="1450757"/>
          </a:xfrm>
        </p:spPr>
        <p:txBody>
          <a:bodyPr>
            <a:normAutofit/>
          </a:bodyPr>
          <a:lstStyle/>
          <a:p>
            <a:r>
              <a:rPr lang="en-US" altLang="en-US" dirty="0"/>
              <a:t>Software Partitioning Strategies – Separation of Concerns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164266" y="1845734"/>
            <a:ext cx="4811991" cy="4383616"/>
          </a:xfrm>
        </p:spPr>
        <p:txBody>
          <a:bodyPr>
            <a:normAutofit/>
          </a:bodyPr>
          <a:lstStyle/>
          <a:p>
            <a:r>
              <a:rPr lang="en-US" altLang="en-US" dirty="0"/>
              <a:t>Isolate – keep independent from the rest</a:t>
            </a:r>
          </a:p>
          <a:p>
            <a:pPr lvl="1">
              <a:spcBef>
                <a:spcPts val="18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Hardware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System should not be rewritten if there is different HW</a:t>
            </a:r>
          </a:p>
          <a:p>
            <a:pPr lvl="1">
              <a:spcBef>
                <a:spcPts val="18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Time critical components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Should not be affected by anything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Separate component, HW, real-time OS…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e.</a:t>
            </a:r>
            <a:r>
              <a:rPr lang="en-US" altLang="en-US" sz="1600"/>
              <a:t>g. </a:t>
            </a:r>
            <a:r>
              <a:rPr lang="en-US" altLang="en-US" sz="1600" dirty="0"/>
              <a:t>autonomous vehicle – collision avoidance isolated from navigation &amp; infotainment</a:t>
            </a:r>
          </a:p>
          <a:p>
            <a:pPr lvl="1">
              <a:spcBef>
                <a:spcPts val="18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Configuration data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Storage limits, DB URL, rules, etc</a:t>
            </a:r>
          </a:p>
          <a:p>
            <a:pPr lvl="1">
              <a:spcBef>
                <a:spcPts val="18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External interfaces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Payment provider API, DB, message broker, etc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Integration layer / class</a:t>
            </a:r>
          </a:p>
          <a:p>
            <a:pPr lvl="1"/>
            <a:endParaRPr lang="en-US" alt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0CF12D3-BDAF-FD5A-6FB8-6D1DDF774738}"/>
              </a:ext>
            </a:extLst>
          </p:cNvPr>
          <p:cNvSpPr txBox="1">
            <a:spLocks/>
          </p:cNvSpPr>
          <p:nvPr/>
        </p:nvSpPr>
        <p:spPr>
          <a:xfrm>
            <a:off x="6302273" y="1845734"/>
            <a:ext cx="4872546" cy="4383616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/>
              <a:t>Separate – group by cohesion</a:t>
            </a:r>
          </a:p>
          <a:p>
            <a:pPr lvl="1">
              <a:spcBef>
                <a:spcPts val="36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Logically cohesive domain functionality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e.g. enrollment service, payment service, tuition calculator, </a:t>
            </a:r>
            <a:r>
              <a:rPr lang="en-US" altLang="en-US" sz="1600" dirty="0" err="1"/>
              <a:t>etc</a:t>
            </a:r>
            <a:endParaRPr lang="en-US" altLang="en-US" sz="1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Decreases coupling, increases cohesion</a:t>
            </a:r>
          </a:p>
          <a:p>
            <a:pPr lvl="1">
              <a:spcBef>
                <a:spcPts val="36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Human computer interface from domain model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Allows modification of both independently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Allows multiple HCIs</a:t>
            </a:r>
          </a:p>
          <a:p>
            <a:pPr lvl="1">
              <a:spcBef>
                <a:spcPts val="360"/>
              </a:spcBef>
              <a:buFont typeface="Arial" panose="020B0604020202020204" pitchFamily="34" charset="0"/>
              <a:buChar char="•"/>
            </a:pPr>
            <a:r>
              <a:rPr lang="en-US" altLang="en-US" dirty="0"/>
              <a:t>Main functions from utility functions (cross cutting concerns)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e.g. logging, metrics, configuration, authorization, </a:t>
            </a:r>
            <a:r>
              <a:rPr lang="en-US" altLang="en-US" sz="1600" dirty="0" err="1"/>
              <a:t>etc</a:t>
            </a:r>
            <a:endParaRPr lang="en-US" altLang="en-US" sz="1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Is not a part of main functionality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Inject / import / aspects / side cars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Easier to maintain both separately</a:t>
            </a:r>
            <a:endParaRPr lang="en-US" altLang="en-US" dirty="0"/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1651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Modularity and Software Cost</a:t>
            </a:r>
            <a:endParaRPr lang="en-US" altLang="en-US" dirty="0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097280" y="2029290"/>
            <a:ext cx="5906002" cy="3530490"/>
            <a:chOff x="1220348" y="2536138"/>
            <a:chExt cx="5866251" cy="3266332"/>
          </a:xfrm>
        </p:grpSpPr>
        <p:cxnSp>
          <p:nvCxnSpPr>
            <p:cNvPr id="23556" name="Straight Arrow Connector 4"/>
            <p:cNvCxnSpPr>
              <a:cxnSpLocks noChangeShapeType="1"/>
            </p:cNvCxnSpPr>
            <p:nvPr/>
          </p:nvCxnSpPr>
          <p:spPr bwMode="auto">
            <a:xfrm>
              <a:off x="1676399" y="5410201"/>
              <a:ext cx="54102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57" name="Straight Arrow Connector 6"/>
            <p:cNvCxnSpPr>
              <a:cxnSpLocks noChangeShapeType="1"/>
            </p:cNvCxnSpPr>
            <p:nvPr/>
          </p:nvCxnSpPr>
          <p:spPr bwMode="auto">
            <a:xfrm flipV="1">
              <a:off x="1676399" y="2743200"/>
              <a:ext cx="0" cy="2667001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" name="Freeform 6"/>
            <p:cNvSpPr/>
            <p:nvPr/>
          </p:nvSpPr>
          <p:spPr bwMode="auto">
            <a:xfrm>
              <a:off x="2193671" y="2848000"/>
              <a:ext cx="3685017" cy="2245673"/>
            </a:xfrm>
            <a:custGeom>
              <a:avLst/>
              <a:gdLst>
                <a:gd name="connsiteX0" fmla="*/ 0 w 3683726"/>
                <a:gd name="connsiteY0" fmla="*/ 2246811 h 2246811"/>
                <a:gd name="connsiteX1" fmla="*/ 1058091 w 3683726"/>
                <a:gd name="connsiteY1" fmla="*/ 2090057 h 2246811"/>
                <a:gd name="connsiteX2" fmla="*/ 1972491 w 3683726"/>
                <a:gd name="connsiteY2" fmla="*/ 1541417 h 2246811"/>
                <a:gd name="connsiteX3" fmla="*/ 2886891 w 3683726"/>
                <a:gd name="connsiteY3" fmla="*/ 914400 h 2246811"/>
                <a:gd name="connsiteX4" fmla="*/ 3396343 w 3683726"/>
                <a:gd name="connsiteY4" fmla="*/ 326571 h 2246811"/>
                <a:gd name="connsiteX5" fmla="*/ 3683726 w 3683726"/>
                <a:gd name="connsiteY5" fmla="*/ 0 h 2246811"/>
                <a:gd name="connsiteX6" fmla="*/ 3683726 w 3683726"/>
                <a:gd name="connsiteY6" fmla="*/ 0 h 224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3726" h="2246811">
                  <a:moveTo>
                    <a:pt x="0" y="2246811"/>
                  </a:moveTo>
                  <a:cubicBezTo>
                    <a:pt x="2210236" y="2246811"/>
                    <a:pt x="3683726" y="898724"/>
                    <a:pt x="3683726" y="0"/>
                  </a:cubicBezTo>
                </a:path>
              </a:pathLst>
            </a:custGeom>
            <a:noFill/>
            <a:ln w="381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82296" rIns="82296"/>
            <a:lstStyle/>
            <a:p>
              <a:pPr algn="ctr" defTabSz="841375">
                <a:defRPr/>
              </a:pPr>
              <a:endParaRPr lang="en-US" sz="2000" dirty="0">
                <a:latin typeface="Arial" charset="0"/>
              </a:endParaRPr>
            </a:p>
          </p:txBody>
        </p:sp>
        <p:sp>
          <p:nvSpPr>
            <p:cNvPr id="23559" name="Freeform 11"/>
            <p:cNvSpPr>
              <a:spLocks/>
            </p:cNvSpPr>
            <p:nvPr/>
          </p:nvSpPr>
          <p:spPr bwMode="auto">
            <a:xfrm>
              <a:off x="2521130" y="2952207"/>
              <a:ext cx="3775166" cy="1963784"/>
            </a:xfrm>
            <a:custGeom>
              <a:avLst/>
              <a:gdLst>
                <a:gd name="T0" fmla="*/ 0 w 3775166"/>
                <a:gd name="T1" fmla="*/ 0 h 1963783"/>
                <a:gd name="T2" fmla="*/ 509452 w 3775166"/>
                <a:gd name="T3" fmla="*/ 731520 h 1963783"/>
                <a:gd name="T4" fmla="*/ 1410789 w 3775166"/>
                <a:gd name="T5" fmla="*/ 1489165 h 1963783"/>
                <a:gd name="T6" fmla="*/ 3030582 w 3775166"/>
                <a:gd name="T7" fmla="*/ 1894114 h 1963783"/>
                <a:gd name="T8" fmla="*/ 3775166 w 3775166"/>
                <a:gd name="T9" fmla="*/ 1907177 h 1963783"/>
                <a:gd name="T10" fmla="*/ 3775166 w 3775166"/>
                <a:gd name="T11" fmla="*/ 1907177 h 19637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75166"/>
                <a:gd name="T19" fmla="*/ 0 h 1963783"/>
                <a:gd name="T20" fmla="*/ 3775166 w 3775166"/>
                <a:gd name="T21" fmla="*/ 1963783 h 19637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75166" h="1963783">
                  <a:moveTo>
                    <a:pt x="0" y="0"/>
                  </a:moveTo>
                  <a:cubicBezTo>
                    <a:pt x="0" y="1621100"/>
                    <a:pt x="1698825" y="1907177"/>
                    <a:pt x="3775166" y="1907177"/>
                  </a:cubicBezTo>
                </a:path>
              </a:pathLst>
            </a:cu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/>
            <a:p>
              <a:endParaRPr lang="en-US"/>
            </a:p>
          </p:txBody>
        </p:sp>
        <p:cxnSp>
          <p:nvCxnSpPr>
            <p:cNvPr id="23560" name="Straight Connector 13"/>
            <p:cNvCxnSpPr>
              <a:cxnSpLocks noChangeShapeType="1"/>
            </p:cNvCxnSpPr>
            <p:nvPr/>
          </p:nvCxnSpPr>
          <p:spPr bwMode="auto">
            <a:xfrm>
              <a:off x="3668893" y="3810000"/>
              <a:ext cx="0" cy="160020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561" name="Straight Connector 14"/>
            <p:cNvCxnSpPr>
              <a:cxnSpLocks noChangeShapeType="1"/>
            </p:cNvCxnSpPr>
            <p:nvPr/>
          </p:nvCxnSpPr>
          <p:spPr bwMode="auto">
            <a:xfrm>
              <a:off x="4583293" y="3810000"/>
              <a:ext cx="0" cy="1600201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562" name="TextBox 15"/>
            <p:cNvSpPr txBox="1">
              <a:spLocks noChangeArrowheads="1"/>
            </p:cNvSpPr>
            <p:nvPr/>
          </p:nvSpPr>
          <p:spPr bwMode="auto">
            <a:xfrm rot="16200000">
              <a:off x="683632" y="3923826"/>
              <a:ext cx="1412765" cy="339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Helvetica" panose="020B0604020202020204" pitchFamily="34" charset="0"/>
                </a:rPr>
                <a:t>Cost of Effort</a:t>
              </a:r>
            </a:p>
          </p:txBody>
        </p:sp>
        <p:sp>
          <p:nvSpPr>
            <p:cNvPr id="23563" name="TextBox 16"/>
            <p:cNvSpPr txBox="1">
              <a:spLocks noChangeArrowheads="1"/>
            </p:cNvSpPr>
            <p:nvPr/>
          </p:nvSpPr>
          <p:spPr bwMode="auto">
            <a:xfrm>
              <a:off x="2897330" y="5486400"/>
              <a:ext cx="2183244" cy="3160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Helvetica" panose="020B0604020202020204" pitchFamily="34" charset="0"/>
                </a:rPr>
                <a:t>Number of Modules</a:t>
              </a:r>
            </a:p>
          </p:txBody>
        </p:sp>
        <p:sp>
          <p:nvSpPr>
            <p:cNvPr id="23564" name="TextBox 17"/>
            <p:cNvSpPr txBox="1">
              <a:spLocks noChangeArrowheads="1"/>
            </p:cNvSpPr>
            <p:nvPr/>
          </p:nvSpPr>
          <p:spPr bwMode="auto">
            <a:xfrm>
              <a:off x="5627557" y="4529512"/>
              <a:ext cx="1326633" cy="290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latin typeface="Helvetica" panose="020B0604020202020204" pitchFamily="34" charset="0"/>
                </a:rPr>
                <a:t>Cost/module</a:t>
              </a:r>
            </a:p>
          </p:txBody>
        </p:sp>
        <p:sp>
          <p:nvSpPr>
            <p:cNvPr id="23565" name="TextBox 18"/>
            <p:cNvSpPr txBox="1">
              <a:spLocks noChangeArrowheads="1"/>
            </p:cNvSpPr>
            <p:nvPr/>
          </p:nvSpPr>
          <p:spPr bwMode="auto">
            <a:xfrm>
              <a:off x="5080574" y="2536138"/>
              <a:ext cx="1680104" cy="290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latin typeface="Helvetica" panose="020B0604020202020204" pitchFamily="34" charset="0"/>
                </a:rPr>
                <a:t>Cost to integrate</a:t>
              </a:r>
            </a:p>
          </p:txBody>
        </p:sp>
        <p:sp>
          <p:nvSpPr>
            <p:cNvPr id="23566" name="TextBox 19"/>
            <p:cNvSpPr txBox="1">
              <a:spLocks noChangeArrowheads="1"/>
            </p:cNvSpPr>
            <p:nvPr/>
          </p:nvSpPr>
          <p:spPr bwMode="auto">
            <a:xfrm>
              <a:off x="2760045" y="2994469"/>
              <a:ext cx="2731895" cy="290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latin typeface="Helvetica" panose="020B0604020202020204" pitchFamily="34" charset="0"/>
                </a:rPr>
                <a:t>Region of minimum cost</a:t>
              </a:r>
            </a:p>
          </p:txBody>
        </p:sp>
        <p:sp>
          <p:nvSpPr>
            <p:cNvPr id="23567" name="Left Brace 20"/>
            <p:cNvSpPr>
              <a:spLocks/>
            </p:cNvSpPr>
            <p:nvPr/>
          </p:nvSpPr>
          <p:spPr bwMode="auto">
            <a:xfrm rot="5400000">
              <a:off x="3973694" y="3048000"/>
              <a:ext cx="304800" cy="914400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>
                <a:latin typeface="Helvetica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378F588-38EF-8F47-A8FA-495AFCC4F2E8}"/>
              </a:ext>
            </a:extLst>
          </p:cNvPr>
          <p:cNvSpPr txBox="1"/>
          <p:nvPr/>
        </p:nvSpPr>
        <p:spPr>
          <a:xfrm>
            <a:off x="7485323" y="2034835"/>
            <a:ext cx="37479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Too few modules (monolith) → high per-module complexity</a:t>
            </a:r>
          </a:p>
          <a:p>
            <a:pPr>
              <a:buClr>
                <a:schemeClr val="accent1"/>
              </a:buClr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Too many (nano-services) → integration cost dominates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Aim for the balance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Optimal granularity depends on team size, deployment model, and communication overhead</a:t>
            </a:r>
          </a:p>
        </p:txBody>
      </p:sp>
    </p:spTree>
    <p:extLst>
      <p:ext uri="{BB962C8B-B14F-4D97-AF65-F5344CB8AC3E}">
        <p14:creationId xmlns:p14="http://schemas.microsoft.com/office/powerpoint/2010/main" val="245659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Software Changeability and </a:t>
            </a:r>
            <a:br>
              <a:rPr lang="en-US" altLang="en-US" dirty="0"/>
            </a:br>
            <a:r>
              <a:rPr lang="en-US" altLang="en-US" dirty="0"/>
              <a:t>Dependency Management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78841"/>
          </a:xfrm>
        </p:spPr>
        <p:txBody>
          <a:bodyPr>
            <a:normAutofit/>
          </a:bodyPr>
          <a:lstStyle/>
          <a:p>
            <a:r>
              <a:rPr lang="en-US" altLang="en-US" dirty="0"/>
              <a:t>Stable dependencies principle (SDP):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“Depend in the direction of stability” – modules should only depend on modules that are more stable than it 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Stable: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Many dependencies (hard to change)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Changes rarely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Exposes an interface, not implementation</a:t>
            </a:r>
          </a:p>
          <a:p>
            <a:r>
              <a:rPr lang="en-US" altLang="en-US" dirty="0"/>
              <a:t>Acyclic Dependencies Principle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“Dependency structure for released components must be a directed acyclic graph” – no cycles in the dependency structure</a:t>
            </a:r>
          </a:p>
          <a:p>
            <a:r>
              <a:rPr lang="en-US" altLang="en-US" dirty="0"/>
              <a:t>Interface Segregation Principle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Clients should not be forced to implement interfaces they don’t use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>
                <a:sym typeface="Wingdings" panose="05000000000000000000" pitchFamily="2" charset="2"/>
              </a:rPr>
              <a:t></a:t>
            </a:r>
            <a:r>
              <a:rPr lang="en-US" altLang="en-US" sz="1600" dirty="0"/>
              <a:t> decompose the interface </a:t>
            </a:r>
            <a:r>
              <a:rPr lang="en-US" altLang="en-US" sz="1600" dirty="0">
                <a:sym typeface="Wingdings" panose="05000000000000000000" pitchFamily="2" charset="2"/>
              </a:rPr>
              <a:t> clients only depend on what they use  lower coupling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485026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Integration Strategies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137684" y="1845734"/>
            <a:ext cx="10017996" cy="4555066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/>
              <a:t>How will components communicate? (ADD: Coordination Model decision)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/>
              <a:t>e.g. box solutions or legacy systems, major internal subsystems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/>
              <a:t>Integration approach: build-time linking / load-time libs / runtime API calls</a:t>
            </a:r>
          </a:p>
          <a:p>
            <a:r>
              <a:rPr lang="en-US" altLang="en-US" dirty="0"/>
              <a:t>Data-only integration (lower level of abstraction)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/>
              <a:t>e.g.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altLang="en-US" sz="1600" dirty="0"/>
              <a:t>Payroll system exports CSV files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altLang="en-US" sz="1600" dirty="0"/>
              <a:t>Accounting system consumes the files &amp; processes them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/>
              <a:t>Loose coupling through data exchange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CA" altLang="en-US" sz="1600" dirty="0"/>
              <a:t>Best for: batch processing, legacy/heterogeneous systems, decoupling is priority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altLang="en-US" dirty="0"/>
              <a:t>Downsides – manual user intervention may be required, may be slow</a:t>
            </a:r>
          </a:p>
          <a:p>
            <a:r>
              <a:rPr lang="en-US" altLang="en-US" dirty="0"/>
              <a:t>Executable integration (higher level of abstraction)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Components call each other directly via interfaces or protocols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e.g. chat-bot service calls OpenAI API via HTTPS; service-to-service REST calls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Best for: real-time requirements, shared business logic, tight coordination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Downsides – tighter coupling, availability dependency, versioning overhead</a:t>
            </a:r>
          </a:p>
        </p:txBody>
      </p:sp>
    </p:spTree>
    <p:extLst>
      <p:ext uri="{BB962C8B-B14F-4D97-AF65-F5344CB8AC3E}">
        <p14:creationId xmlns:p14="http://schemas.microsoft.com/office/powerpoint/2010/main" val="3865956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7F10A-C89E-8937-3B53-83B77061C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C709090A-9C91-9811-B057-CBD311404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Unit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FB7BF-04A8-D0E2-F136-96FA3099D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695447"/>
          </a:xfrm>
        </p:spPr>
        <p:txBody>
          <a:bodyPr>
            <a:normAutofit/>
          </a:bodyPr>
          <a:lstStyle/>
          <a:p>
            <a:r>
              <a:rPr lang="en-US" dirty="0"/>
              <a:t>Like primitives in a language – each does one thing; combine them to form patterns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 Part-whole + Abstraction → Layered Architecture; Replication + Abstraction → Load Balancer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0924313-9E48-9481-5B6E-22A3B0201AF8}"/>
              </a:ext>
            </a:extLst>
          </p:cNvPr>
          <p:cNvGrpSpPr/>
          <p:nvPr/>
        </p:nvGrpSpPr>
        <p:grpSpPr>
          <a:xfrm>
            <a:off x="1479808" y="2783501"/>
            <a:ext cx="1996794" cy="569017"/>
            <a:chOff x="1097280" y="2736229"/>
            <a:chExt cx="2704026" cy="918660"/>
          </a:xfrm>
        </p:grpSpPr>
        <p:grpSp>
          <p:nvGrpSpPr>
            <p:cNvPr id="4" name="Group 4">
              <a:extLst>
                <a:ext uri="{FF2B5EF4-FFF2-40B4-BE49-F238E27FC236}">
                  <a16:creationId xmlns:a16="http://schemas.microsoft.com/office/drawing/2014/main" id="{06472518-DD12-10FD-BC4E-A00093EAD0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60672" y="2736229"/>
              <a:ext cx="2177243" cy="545007"/>
              <a:chOff x="5796136" y="2060848"/>
              <a:chExt cx="2286000" cy="609600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F20DB9FC-29ED-7360-2A0F-FAFF641A6C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6136" y="2060848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9BE3B119-55D9-B743-7048-AA70FBE25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43936" y="2060848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8" name="Line 6">
                <a:extLst>
                  <a:ext uri="{FF2B5EF4-FFF2-40B4-BE49-F238E27FC236}">
                    <a16:creationId xmlns:a16="http://schemas.microsoft.com/office/drawing/2014/main" id="{7A6A0752-2DA6-C625-54DD-4B8A440DEF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624936" y="2060848"/>
                <a:ext cx="0" cy="6096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7">
                <a:extLst>
                  <a:ext uri="{FF2B5EF4-FFF2-40B4-BE49-F238E27FC236}">
                    <a16:creationId xmlns:a16="http://schemas.microsoft.com/office/drawing/2014/main" id="{E1392642-03CF-531A-A38D-0F8F85B478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243936" y="2365648"/>
                <a:ext cx="8382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8">
                <a:extLst>
                  <a:ext uri="{FF2B5EF4-FFF2-40B4-BE49-F238E27FC236}">
                    <a16:creationId xmlns:a16="http://schemas.microsoft.com/office/drawing/2014/main" id="{A0D4BADF-837C-5CCE-7EF6-FD1C97A169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862936" y="2365648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" name="Rectangle 11">
              <a:extLst>
                <a:ext uri="{FF2B5EF4-FFF2-40B4-BE49-F238E27FC236}">
                  <a16:creationId xmlns:a16="http://schemas.microsoft.com/office/drawing/2014/main" id="{18685227-892D-E2EF-1E2E-A34CDF4FA3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7280" y="3349362"/>
              <a:ext cx="2704026" cy="305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latin typeface="Helvetica" panose="020B0604020202020204" pitchFamily="34" charset="0"/>
                </a:rPr>
                <a:t>Part-whole decomposition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7BF1BAB-94BC-DDC6-8022-81B07ABDA241}"/>
              </a:ext>
            </a:extLst>
          </p:cNvPr>
          <p:cNvGrpSpPr/>
          <p:nvPr/>
        </p:nvGrpSpPr>
        <p:grpSpPr>
          <a:xfrm>
            <a:off x="5099850" y="2645561"/>
            <a:ext cx="1758519" cy="994156"/>
            <a:chOff x="5015035" y="2649553"/>
            <a:chExt cx="2284214" cy="1167535"/>
          </a:xfrm>
        </p:grpSpPr>
        <p:grpSp>
          <p:nvGrpSpPr>
            <p:cNvPr id="12" name="Group 12">
              <a:extLst>
                <a:ext uri="{FF2B5EF4-FFF2-40B4-BE49-F238E27FC236}">
                  <a16:creationId xmlns:a16="http://schemas.microsoft.com/office/drawing/2014/main" id="{BC9B906D-FC03-9DF1-7F1F-02D859028C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15035" y="2649553"/>
              <a:ext cx="2284214" cy="884287"/>
              <a:chOff x="5868144" y="3132584"/>
              <a:chExt cx="2590800" cy="1066800"/>
            </a:xfrm>
          </p:grpSpPr>
          <p:sp>
            <p:nvSpPr>
              <p:cNvPr id="14" name="Rectangle 9">
                <a:extLst>
                  <a:ext uri="{FF2B5EF4-FFF2-40B4-BE49-F238E27FC236}">
                    <a16:creationId xmlns:a16="http://schemas.microsoft.com/office/drawing/2014/main" id="{17795187-04F9-3007-4E76-A22D9656C9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8144" y="3284984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15" name="Line 10">
                <a:extLst>
                  <a:ext uri="{FF2B5EF4-FFF2-40B4-BE49-F238E27FC236}">
                    <a16:creationId xmlns:a16="http://schemas.microsoft.com/office/drawing/2014/main" id="{F8A9C1D9-BF59-C3B8-B295-F31D1D8334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934944" y="3589784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Rectangle 11">
                <a:extLst>
                  <a:ext uri="{FF2B5EF4-FFF2-40B4-BE49-F238E27FC236}">
                    <a16:creationId xmlns:a16="http://schemas.microsoft.com/office/drawing/2014/main" id="{DAC2AFA6-4E3C-4275-50D0-7A88CB7404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744" y="3132584"/>
                <a:ext cx="457200" cy="228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17" name="Rectangle 12">
                <a:extLst>
                  <a:ext uri="{FF2B5EF4-FFF2-40B4-BE49-F238E27FC236}">
                    <a16:creationId xmlns:a16="http://schemas.microsoft.com/office/drawing/2014/main" id="{36EA9FAA-D93D-6384-F74B-869F79682C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744" y="3589784"/>
                <a:ext cx="457200" cy="228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18" name="Rectangle 13">
                <a:extLst>
                  <a:ext uri="{FF2B5EF4-FFF2-40B4-BE49-F238E27FC236}">
                    <a16:creationId xmlns:a16="http://schemas.microsoft.com/office/drawing/2014/main" id="{0E491CF1-5AAA-943B-8F2A-E74291FC71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63544" y="3970784"/>
                <a:ext cx="457200" cy="228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19" name="Rectangle 14">
                <a:extLst>
                  <a:ext uri="{FF2B5EF4-FFF2-40B4-BE49-F238E27FC236}">
                    <a16:creationId xmlns:a16="http://schemas.microsoft.com/office/drawing/2014/main" id="{BA168B11-8D8D-B37C-8A9A-F44F68395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01744" y="3970784"/>
                <a:ext cx="457200" cy="228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20" name="Line 15">
                <a:extLst>
                  <a:ext uri="{FF2B5EF4-FFF2-40B4-BE49-F238E27FC236}">
                    <a16:creationId xmlns:a16="http://schemas.microsoft.com/office/drawing/2014/main" id="{ED87FFF6-2FFE-290D-9E9D-6811DFAD6A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849344" y="3361184"/>
                <a:ext cx="0" cy="2286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6">
                <a:extLst>
                  <a:ext uri="{FF2B5EF4-FFF2-40B4-BE49-F238E27FC236}">
                    <a16:creationId xmlns:a16="http://schemas.microsoft.com/office/drawing/2014/main" id="{0005925E-26F1-61D0-C13C-ED7AE4E654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7468344" y="3818384"/>
                <a:ext cx="304800" cy="152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17">
                <a:extLst>
                  <a:ext uri="{FF2B5EF4-FFF2-40B4-BE49-F238E27FC236}">
                    <a16:creationId xmlns:a16="http://schemas.microsoft.com/office/drawing/2014/main" id="{088F98D6-A433-96B5-A67D-883E1FE142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01744" y="3818384"/>
                <a:ext cx="228600" cy="152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" name="Rectangle 22">
              <a:extLst>
                <a:ext uri="{FF2B5EF4-FFF2-40B4-BE49-F238E27FC236}">
                  <a16:creationId xmlns:a16="http://schemas.microsoft.com/office/drawing/2014/main" id="{51134946-5405-ED14-AC5E-1013BE6446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2019" y="3533840"/>
              <a:ext cx="1870247" cy="28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latin typeface="Helvetica" panose="020B0604020202020204" pitchFamily="34" charset="0"/>
                </a:rPr>
                <a:t>Is-a decomposition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C788FC9-1A07-2B6B-1A9F-AB889ED4F233}"/>
              </a:ext>
            </a:extLst>
          </p:cNvPr>
          <p:cNvGrpSpPr/>
          <p:nvPr/>
        </p:nvGrpSpPr>
        <p:grpSpPr>
          <a:xfrm>
            <a:off x="8605485" y="2573386"/>
            <a:ext cx="1506986" cy="883129"/>
            <a:chOff x="8590658" y="2588330"/>
            <a:chExt cx="2055964" cy="108250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5EFD203-70EA-31A4-6B25-607D76E764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590658" y="2588330"/>
              <a:ext cx="2055964" cy="807808"/>
              <a:chOff x="5796136" y="4716760"/>
              <a:chExt cx="2590800" cy="1066800"/>
            </a:xfrm>
          </p:grpSpPr>
          <p:sp>
            <p:nvSpPr>
              <p:cNvPr id="26" name="Rectangle 18">
                <a:extLst>
                  <a:ext uri="{FF2B5EF4-FFF2-40B4-BE49-F238E27FC236}">
                    <a16:creationId xmlns:a16="http://schemas.microsoft.com/office/drawing/2014/main" id="{C1951EE0-391F-CE02-6215-3C484D0EE3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6136" y="4869160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27" name="Rectangle 19">
                <a:extLst>
                  <a:ext uri="{FF2B5EF4-FFF2-40B4-BE49-F238E27FC236}">
                    <a16:creationId xmlns:a16="http://schemas.microsoft.com/office/drawing/2014/main" id="{4DACC7F1-2A7F-0214-A38A-9DF2BA8419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548736" y="4716760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28" name="Rectangle 20">
                <a:extLst>
                  <a:ext uri="{FF2B5EF4-FFF2-40B4-BE49-F238E27FC236}">
                    <a16:creationId xmlns:a16="http://schemas.microsoft.com/office/drawing/2014/main" id="{09F4AF80-379B-40C5-E63D-D08BD042BD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43936" y="4945360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29" name="Rectangle 21">
                <a:extLst>
                  <a:ext uri="{FF2B5EF4-FFF2-40B4-BE49-F238E27FC236}">
                    <a16:creationId xmlns:a16="http://schemas.microsoft.com/office/drawing/2014/main" id="{BEE1C7FD-96F3-B4C8-F8E8-17E09D5F62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91536" y="5173960"/>
                <a:ext cx="8382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30" name="Line 22">
                <a:extLst>
                  <a:ext uri="{FF2B5EF4-FFF2-40B4-BE49-F238E27FC236}">
                    <a16:creationId xmlns:a16="http://schemas.microsoft.com/office/drawing/2014/main" id="{3680059A-FDC0-0F3B-6F79-A4B4B0CFFB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736" y="5173960"/>
                <a:ext cx="22860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AB8D6D10-2FA3-04AC-AF29-56945AA44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2506" y="3412086"/>
              <a:ext cx="1052268" cy="258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latin typeface="Helvetica" panose="020B0604020202020204" pitchFamily="34" charset="0"/>
                </a:rPr>
                <a:t>Replication</a:t>
              </a:r>
            </a:p>
          </p:txBody>
        </p:sp>
      </p:grpSp>
      <p:grpSp>
        <p:nvGrpSpPr>
          <p:cNvPr id="26624" name="Group 26623">
            <a:extLst>
              <a:ext uri="{FF2B5EF4-FFF2-40B4-BE49-F238E27FC236}">
                <a16:creationId xmlns:a16="http://schemas.microsoft.com/office/drawing/2014/main" id="{DC459625-D1B5-69A8-5311-CE890BD72740}"/>
              </a:ext>
            </a:extLst>
          </p:cNvPr>
          <p:cNvGrpSpPr/>
          <p:nvPr/>
        </p:nvGrpSpPr>
        <p:grpSpPr>
          <a:xfrm>
            <a:off x="1231167" y="4763850"/>
            <a:ext cx="1895068" cy="786128"/>
            <a:chOff x="1185538" y="4592246"/>
            <a:chExt cx="2355425" cy="1013287"/>
          </a:xfrm>
        </p:grpSpPr>
        <p:grpSp>
          <p:nvGrpSpPr>
            <p:cNvPr id="32" name="Group 30">
              <a:extLst>
                <a:ext uri="{FF2B5EF4-FFF2-40B4-BE49-F238E27FC236}">
                  <a16:creationId xmlns:a16="http://schemas.microsoft.com/office/drawing/2014/main" id="{83F712DE-5620-9BD5-0730-0A8D6171A9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85538" y="4592246"/>
              <a:ext cx="2355425" cy="811353"/>
              <a:chOff x="2093539" y="4495800"/>
              <a:chExt cx="3348153" cy="1219202"/>
            </a:xfrm>
          </p:grpSpPr>
          <p:sp>
            <p:nvSpPr>
              <p:cNvPr id="34" name="Rectangle 4">
                <a:extLst>
                  <a:ext uri="{FF2B5EF4-FFF2-40B4-BE49-F238E27FC236}">
                    <a16:creationId xmlns:a16="http://schemas.microsoft.com/office/drawing/2014/main" id="{9BBEF523-8728-C8CB-CF09-4FA713929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9400" y="4724400"/>
                <a:ext cx="1066800" cy="7620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35" name="Rectangle 5">
                <a:extLst>
                  <a:ext uri="{FF2B5EF4-FFF2-40B4-BE49-F238E27FC236}">
                    <a16:creationId xmlns:a16="http://schemas.microsoft.com/office/drawing/2014/main" id="{F821EC29-5039-EE23-12E6-AA32308B6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9693" y="4495800"/>
                <a:ext cx="761999" cy="4572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36" name="Rectangle 6">
                <a:extLst>
                  <a:ext uri="{FF2B5EF4-FFF2-40B4-BE49-F238E27FC236}">
                    <a16:creationId xmlns:a16="http://schemas.microsoft.com/office/drawing/2014/main" id="{0B2FCB7A-63AE-F0E0-1E99-C69D4DB3BD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9693" y="5334001"/>
                <a:ext cx="761999" cy="381001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37" name="Line 7">
                <a:extLst>
                  <a:ext uri="{FF2B5EF4-FFF2-40B4-BE49-F238E27FC236}">
                    <a16:creationId xmlns:a16="http://schemas.microsoft.com/office/drawing/2014/main" id="{0D265C45-4FC7-5D78-DD9E-4DA3065AB4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19400" y="4724399"/>
                <a:ext cx="1860292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8">
                <a:extLst>
                  <a:ext uri="{FF2B5EF4-FFF2-40B4-BE49-F238E27FC236}">
                    <a16:creationId xmlns:a16="http://schemas.microsoft.com/office/drawing/2014/main" id="{799A46EC-C52F-5D51-06BA-81E38F563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9400" y="5029201"/>
                <a:ext cx="1860292" cy="4571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9">
                <a:extLst>
                  <a:ext uri="{FF2B5EF4-FFF2-40B4-BE49-F238E27FC236}">
                    <a16:creationId xmlns:a16="http://schemas.microsoft.com/office/drawing/2014/main" id="{8D083B72-3CC6-CAD1-0FEC-3A74BEB36B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93539" y="5029201"/>
                <a:ext cx="72586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3" name="Rectangle 37">
              <a:extLst>
                <a:ext uri="{FF2B5EF4-FFF2-40B4-BE49-F238E27FC236}">
                  <a16:creationId xmlns:a16="http://schemas.microsoft.com/office/drawing/2014/main" id="{0E5C6A5A-FB3F-A206-2923-060B605190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4484" y="5345643"/>
              <a:ext cx="1217533" cy="259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Helvetica" panose="020B0604020202020204" pitchFamily="34" charset="0"/>
                </a:rPr>
                <a:t>Abstraction</a:t>
              </a:r>
            </a:p>
          </p:txBody>
        </p:sp>
      </p:grpSp>
      <p:grpSp>
        <p:nvGrpSpPr>
          <p:cNvPr id="26625" name="Group 26624">
            <a:extLst>
              <a:ext uri="{FF2B5EF4-FFF2-40B4-BE49-F238E27FC236}">
                <a16:creationId xmlns:a16="http://schemas.microsoft.com/office/drawing/2014/main" id="{B2E82B70-3B81-28E8-7E0F-941945354135}"/>
              </a:ext>
            </a:extLst>
          </p:cNvPr>
          <p:cNvGrpSpPr/>
          <p:nvPr/>
        </p:nvGrpSpPr>
        <p:grpSpPr>
          <a:xfrm>
            <a:off x="5004526" y="4730461"/>
            <a:ext cx="1949168" cy="834276"/>
            <a:chOff x="4067588" y="4592246"/>
            <a:chExt cx="2694199" cy="1105221"/>
          </a:xfrm>
        </p:grpSpPr>
        <p:grpSp>
          <p:nvGrpSpPr>
            <p:cNvPr id="41" name="Group 38">
              <a:extLst>
                <a:ext uri="{FF2B5EF4-FFF2-40B4-BE49-F238E27FC236}">
                  <a16:creationId xmlns:a16="http://schemas.microsoft.com/office/drawing/2014/main" id="{F8834F2F-57DC-721A-34CD-794734C541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2672" y="4592246"/>
              <a:ext cx="2144031" cy="758536"/>
              <a:chOff x="2819400" y="5029200"/>
              <a:chExt cx="3352800" cy="1066800"/>
            </a:xfrm>
          </p:grpSpPr>
          <p:sp>
            <p:nvSpPr>
              <p:cNvPr id="43" name="Rectangle 4">
                <a:extLst>
                  <a:ext uri="{FF2B5EF4-FFF2-40B4-BE49-F238E27FC236}">
                    <a16:creationId xmlns:a16="http://schemas.microsoft.com/office/drawing/2014/main" id="{FB1C8113-A4D3-4FE3-3898-9BD49A21D9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9400" y="5029200"/>
                <a:ext cx="990600" cy="4572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44" name="Rectangle 5">
                <a:extLst>
                  <a:ext uri="{FF2B5EF4-FFF2-40B4-BE49-F238E27FC236}">
                    <a16:creationId xmlns:a16="http://schemas.microsoft.com/office/drawing/2014/main" id="{E5EBC338-9B40-0C18-76E4-21C3A6265C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9400" y="5638800"/>
                <a:ext cx="990600" cy="4572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45" name="Rectangle 6">
                <a:extLst>
                  <a:ext uri="{FF2B5EF4-FFF2-40B4-BE49-F238E27FC236}">
                    <a16:creationId xmlns:a16="http://schemas.microsoft.com/office/drawing/2014/main" id="{9C6314FC-514B-A87E-A19F-8073A7A4D2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5400" y="5181600"/>
                <a:ext cx="1066800" cy="6858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46" name="Line 7">
                <a:extLst>
                  <a:ext uri="{FF2B5EF4-FFF2-40B4-BE49-F238E27FC236}">
                    <a16:creationId xmlns:a16="http://schemas.microsoft.com/office/drawing/2014/main" id="{47DDA028-56D5-5CBF-0ABD-24E35B2077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0000" y="5257800"/>
                <a:ext cx="1295400" cy="152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8">
                <a:extLst>
                  <a:ext uri="{FF2B5EF4-FFF2-40B4-BE49-F238E27FC236}">
                    <a16:creationId xmlns:a16="http://schemas.microsoft.com/office/drawing/2014/main" id="{E114CEA7-2B11-6A83-C244-67371AEFBF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10000" y="5638800"/>
                <a:ext cx="1295400" cy="3048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36C1EA9D-4B1A-9B1A-8F4E-CAB861AC1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588" y="5414000"/>
              <a:ext cx="2694199" cy="283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 dirty="0">
                  <a:latin typeface="Helvetica" panose="020B0604020202020204" pitchFamily="34" charset="0"/>
                </a:rPr>
                <a:t>Compression (Consolidation)</a:t>
              </a:r>
            </a:p>
          </p:txBody>
        </p:sp>
      </p:grpSp>
      <p:grpSp>
        <p:nvGrpSpPr>
          <p:cNvPr id="26628" name="Group 26627">
            <a:extLst>
              <a:ext uri="{FF2B5EF4-FFF2-40B4-BE49-F238E27FC236}">
                <a16:creationId xmlns:a16="http://schemas.microsoft.com/office/drawing/2014/main" id="{F1ABF6EF-2C29-0605-177E-EB91CF687163}"/>
              </a:ext>
            </a:extLst>
          </p:cNvPr>
          <p:cNvGrpSpPr/>
          <p:nvPr/>
        </p:nvGrpSpPr>
        <p:grpSpPr>
          <a:xfrm>
            <a:off x="8878575" y="4562645"/>
            <a:ext cx="1236967" cy="1031872"/>
            <a:chOff x="8771555" y="4478510"/>
            <a:chExt cx="1967329" cy="1294969"/>
          </a:xfrm>
        </p:grpSpPr>
        <p:grpSp>
          <p:nvGrpSpPr>
            <p:cNvPr id="49" name="Group 13">
              <a:extLst>
                <a:ext uri="{FF2B5EF4-FFF2-40B4-BE49-F238E27FC236}">
                  <a16:creationId xmlns:a16="http://schemas.microsoft.com/office/drawing/2014/main" id="{BF235313-EAA4-8C5D-1E77-916E888920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71555" y="4478510"/>
              <a:ext cx="1967329" cy="948266"/>
              <a:chOff x="2895600" y="4876800"/>
              <a:chExt cx="3581400" cy="1219200"/>
            </a:xfrm>
          </p:grpSpPr>
          <p:sp>
            <p:nvSpPr>
              <p:cNvPr id="51" name="Rectangle 4">
                <a:extLst>
                  <a:ext uri="{FF2B5EF4-FFF2-40B4-BE49-F238E27FC236}">
                    <a16:creationId xmlns:a16="http://schemas.microsoft.com/office/drawing/2014/main" id="{309EC0AC-3875-639F-FA6B-255D36138E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5600" y="4876800"/>
                <a:ext cx="685800" cy="3810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 dirty="0">
                  <a:latin typeface="Helvetica" panose="020B0604020202020204" pitchFamily="34" charset="0"/>
                </a:endParaRPr>
              </a:p>
            </p:txBody>
          </p:sp>
          <p:sp>
            <p:nvSpPr>
              <p:cNvPr id="52" name="Rectangle 5">
                <a:extLst>
                  <a:ext uri="{FF2B5EF4-FFF2-40B4-BE49-F238E27FC236}">
                    <a16:creationId xmlns:a16="http://schemas.microsoft.com/office/drawing/2014/main" id="{9769A847-C85C-5D6E-7ABD-11BACF9531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5600" y="5715000"/>
                <a:ext cx="685800" cy="381000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53" name="Rectangle 6">
                <a:extLst>
                  <a:ext uri="{FF2B5EF4-FFF2-40B4-BE49-F238E27FC236}">
                    <a16:creationId xmlns:a16="http://schemas.microsoft.com/office/drawing/2014/main" id="{870967CA-BBAE-05ED-33C5-1207A4326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5600" y="5715000"/>
                <a:ext cx="685800" cy="3810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54" name="Rectangle 7">
                <a:extLst>
                  <a:ext uri="{FF2B5EF4-FFF2-40B4-BE49-F238E27FC236}">
                    <a16:creationId xmlns:a16="http://schemas.microsoft.com/office/drawing/2014/main" id="{4FEA092E-BF9B-CD84-1AE9-6F181DC0AA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1200" y="5715000"/>
                <a:ext cx="685800" cy="3810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55" name="Rectangle 8">
                <a:extLst>
                  <a:ext uri="{FF2B5EF4-FFF2-40B4-BE49-F238E27FC236}">
                    <a16:creationId xmlns:a16="http://schemas.microsoft.com/office/drawing/2014/main" id="{4902B544-008A-1D55-CC29-95FA834255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1200" y="4876800"/>
                <a:ext cx="685800" cy="3810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56" name="Rectangle 9">
                <a:extLst>
                  <a:ext uri="{FF2B5EF4-FFF2-40B4-BE49-F238E27FC236}">
                    <a16:creationId xmlns:a16="http://schemas.microsoft.com/office/drawing/2014/main" id="{4E08DAE7-CB0F-150A-A47F-FC7C09F605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4800" y="5181600"/>
                <a:ext cx="1066800" cy="60960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·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Symbol" panose="05050102010706020507" pitchFamily="18" charset="2"/>
                  <a:buChar char="-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Font typeface="Wingdings" panose="05000000000000000000" pitchFamily="2" charset="2"/>
                  <a:buChar char="§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o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ct val="30000"/>
                  </a:spcBef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447F"/>
                  </a:buClr>
                  <a:buSzPct val="100000"/>
                  <a:buChar char="·"/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latin typeface="Helvetica" panose="020B0604020202020204" pitchFamily="34" charset="0"/>
                </a:endParaRPr>
              </a:p>
            </p:txBody>
          </p:sp>
          <p:sp>
            <p:nvSpPr>
              <p:cNvPr id="57" name="Line 10">
                <a:extLst>
                  <a:ext uri="{FF2B5EF4-FFF2-40B4-BE49-F238E27FC236}">
                    <a16:creationId xmlns:a16="http://schemas.microsoft.com/office/drawing/2014/main" id="{952DE14E-B1CE-E144-D951-CA36B942F1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1400" y="5181600"/>
                <a:ext cx="533400" cy="152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11">
                <a:extLst>
                  <a:ext uri="{FF2B5EF4-FFF2-40B4-BE49-F238E27FC236}">
                    <a16:creationId xmlns:a16="http://schemas.microsoft.com/office/drawing/2014/main" id="{4810C682-A11E-4FA5-A88D-F533589148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181600" y="5181600"/>
                <a:ext cx="609600" cy="152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12">
                <a:extLst>
                  <a:ext uri="{FF2B5EF4-FFF2-40B4-BE49-F238E27FC236}">
                    <a16:creationId xmlns:a16="http://schemas.microsoft.com/office/drawing/2014/main" id="{7B9FF2D2-A10B-265F-743C-70347FF30B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181600" y="5715000"/>
                <a:ext cx="609600" cy="1524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13">
                <a:extLst>
                  <a:ext uri="{FF2B5EF4-FFF2-40B4-BE49-F238E27FC236}">
                    <a16:creationId xmlns:a16="http://schemas.microsoft.com/office/drawing/2014/main" id="{8E94D5C9-8BEB-B972-9F60-DE3D6D5621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81400" y="5715000"/>
                <a:ext cx="533400" cy="2286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0" name="Rectangle 56">
              <a:extLst>
                <a:ext uri="{FF2B5EF4-FFF2-40B4-BE49-F238E27FC236}">
                  <a16:creationId xmlns:a16="http://schemas.microsoft.com/office/drawing/2014/main" id="{9FBFF5FE-F1B5-8ABF-F9C2-8198DC628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35771" y="5489993"/>
              <a:ext cx="1638896" cy="283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latin typeface="Helvetica" panose="020B0604020202020204" pitchFamily="34" charset="0"/>
                </a:rPr>
                <a:t>Resource Sharing</a:t>
              </a:r>
            </a:p>
          </p:txBody>
        </p:sp>
      </p:grpSp>
      <p:sp>
        <p:nvSpPr>
          <p:cNvPr id="26630" name="TextBox 26629">
            <a:extLst>
              <a:ext uri="{FF2B5EF4-FFF2-40B4-BE49-F238E27FC236}">
                <a16:creationId xmlns:a16="http://schemas.microsoft.com/office/drawing/2014/main" id="{EB0A5FD5-3D17-29A3-2B16-9A351D65ABE5}"/>
              </a:ext>
            </a:extLst>
          </p:cNvPr>
          <p:cNvSpPr txBox="1"/>
          <p:nvPr/>
        </p:nvSpPr>
        <p:spPr>
          <a:xfrm>
            <a:off x="1069560" y="3409021"/>
            <a:ext cx="36820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 </a:t>
            </a:r>
            <a:r>
              <a:rPr lang="en-US" sz="1400" dirty="0"/>
              <a:t>break a whole into bounded parts</a:t>
            </a:r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 e.g. web app → frontend / backend / </a:t>
            </a:r>
            <a:r>
              <a:rPr lang="en-US" sz="1400" dirty="0" err="1"/>
              <a:t>db</a:t>
            </a:r>
            <a:endParaRPr lang="en-US" sz="1400" dirty="0"/>
          </a:p>
        </p:txBody>
      </p:sp>
      <p:sp>
        <p:nvSpPr>
          <p:cNvPr id="26632" name="TextBox 26631">
            <a:extLst>
              <a:ext uri="{FF2B5EF4-FFF2-40B4-BE49-F238E27FC236}">
                <a16:creationId xmlns:a16="http://schemas.microsoft.com/office/drawing/2014/main" id="{ADDCD4D9-5D51-CEC3-A47A-A53E6EC201C8}"/>
              </a:ext>
            </a:extLst>
          </p:cNvPr>
          <p:cNvSpPr txBox="1"/>
          <p:nvPr/>
        </p:nvSpPr>
        <p:spPr>
          <a:xfrm>
            <a:off x="1097279" y="5618477"/>
            <a:ext cx="31291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expose interface, hide implementation</a:t>
            </a:r>
          </a:p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e.g. </a:t>
            </a:r>
            <a:r>
              <a:rPr lang="en-US" sz="1400" dirty="0" err="1"/>
              <a:t>PaymentGateway</a:t>
            </a:r>
            <a:r>
              <a:rPr lang="en-US" sz="1400" dirty="0"/>
              <a:t> interface hiding Stripe / PayPal specifics</a:t>
            </a:r>
          </a:p>
        </p:txBody>
      </p:sp>
      <p:sp>
        <p:nvSpPr>
          <p:cNvPr id="26634" name="TextBox 26633">
            <a:extLst>
              <a:ext uri="{FF2B5EF4-FFF2-40B4-BE49-F238E27FC236}">
                <a16:creationId xmlns:a16="http://schemas.microsoft.com/office/drawing/2014/main" id="{F953B9B3-523E-9876-C610-37C8C6C4BA84}"/>
              </a:ext>
            </a:extLst>
          </p:cNvPr>
          <p:cNvSpPr txBox="1"/>
          <p:nvPr/>
        </p:nvSpPr>
        <p:spPr>
          <a:xfrm>
            <a:off x="4930023" y="3674157"/>
            <a:ext cx="323603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indent="-117475"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organize by subtype relationships</a:t>
            </a:r>
          </a:p>
          <a:p>
            <a:pPr marL="117475" indent="-117475"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e.g. </a:t>
            </a:r>
            <a:r>
              <a:rPr lang="en-US" sz="1400" dirty="0" err="1"/>
              <a:t>BOAClient</a:t>
            </a:r>
            <a:r>
              <a:rPr lang="en-US" sz="1400" dirty="0"/>
              <a:t> is-a </a:t>
            </a:r>
            <a:r>
              <a:rPr lang="en-US" sz="1400" dirty="0" err="1"/>
              <a:t>BankClient</a:t>
            </a:r>
            <a:r>
              <a:rPr lang="en-US" sz="1400" dirty="0"/>
              <a:t>; </a:t>
            </a:r>
            <a:r>
              <a:rPr lang="en-US" sz="1400" dirty="0" err="1"/>
              <a:t>AuthService</a:t>
            </a:r>
            <a:r>
              <a:rPr lang="en-US" sz="1400" dirty="0"/>
              <a:t> is-a Service</a:t>
            </a:r>
          </a:p>
        </p:txBody>
      </p:sp>
      <p:sp>
        <p:nvSpPr>
          <p:cNvPr id="26666" name="TextBox 26665">
            <a:extLst>
              <a:ext uri="{FF2B5EF4-FFF2-40B4-BE49-F238E27FC236}">
                <a16:creationId xmlns:a16="http://schemas.microsoft.com/office/drawing/2014/main" id="{0FE4B522-D541-9EB2-632A-7CAF3EF5E9D2}"/>
              </a:ext>
            </a:extLst>
          </p:cNvPr>
          <p:cNvSpPr txBox="1"/>
          <p:nvPr/>
        </p:nvSpPr>
        <p:spPr>
          <a:xfrm>
            <a:off x="4459255" y="5618694"/>
            <a:ext cx="36002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merge logically related elements into one</a:t>
            </a:r>
          </a:p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e.g. SMS + email → single </a:t>
            </a:r>
            <a:r>
              <a:rPr lang="en-US" sz="1400" dirty="0" err="1"/>
              <a:t>NotificationService</a:t>
            </a:r>
            <a:r>
              <a:rPr lang="en-US" sz="1400" dirty="0"/>
              <a:t> (shared retry logic)</a:t>
            </a:r>
          </a:p>
        </p:txBody>
      </p:sp>
      <p:sp>
        <p:nvSpPr>
          <p:cNvPr id="26668" name="TextBox 26667">
            <a:extLst>
              <a:ext uri="{FF2B5EF4-FFF2-40B4-BE49-F238E27FC236}">
                <a16:creationId xmlns:a16="http://schemas.microsoft.com/office/drawing/2014/main" id="{F04CA08C-5418-3CE2-6F59-70CCA2DA7755}"/>
              </a:ext>
            </a:extLst>
          </p:cNvPr>
          <p:cNvSpPr txBox="1"/>
          <p:nvPr/>
        </p:nvSpPr>
        <p:spPr>
          <a:xfrm>
            <a:off x="8527011" y="3554501"/>
            <a:ext cx="30890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duplicate a component for availability or load</a:t>
            </a:r>
          </a:p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e.g. database replicas, load-balanced stateless services</a:t>
            </a:r>
          </a:p>
        </p:txBody>
      </p:sp>
      <p:sp>
        <p:nvSpPr>
          <p:cNvPr id="26670" name="TextBox 26669">
            <a:extLst>
              <a:ext uri="{FF2B5EF4-FFF2-40B4-BE49-F238E27FC236}">
                <a16:creationId xmlns:a16="http://schemas.microsoft.com/office/drawing/2014/main" id="{ED703D07-9EBE-CECC-DA5E-79C0039A0192}"/>
              </a:ext>
            </a:extLst>
          </p:cNvPr>
          <p:cNvSpPr txBox="1"/>
          <p:nvPr/>
        </p:nvSpPr>
        <p:spPr>
          <a:xfrm>
            <a:off x="8477882" y="5644889"/>
            <a:ext cx="308905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components share a single resource</a:t>
            </a:r>
          </a:p>
          <a:p>
            <a:pPr marL="117475" indent="-1174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e.g. connection pool, API gateway</a:t>
            </a:r>
          </a:p>
        </p:txBody>
      </p:sp>
    </p:spTree>
    <p:extLst>
      <p:ext uri="{BB962C8B-B14F-4D97-AF65-F5344CB8AC3E}">
        <p14:creationId xmlns:p14="http://schemas.microsoft.com/office/powerpoint/2010/main" val="2396230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01479" y="2286001"/>
            <a:ext cx="9956971" cy="205739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/>
              <a:t>Software Architecture Design Example</a:t>
            </a:r>
          </a:p>
        </p:txBody>
      </p:sp>
      <p:sp>
        <p:nvSpPr>
          <p:cNvPr id="2051" name="Subtitle 4"/>
          <p:cNvSpPr>
            <a:spLocks noGrp="1"/>
          </p:cNvSpPr>
          <p:nvPr>
            <p:ph type="subTitle" idx="1"/>
          </p:nvPr>
        </p:nvSpPr>
        <p:spPr>
          <a:xfrm>
            <a:off x="1201479" y="4455621"/>
            <a:ext cx="9956972" cy="1143000"/>
          </a:xfrm>
        </p:spPr>
        <p:txBody>
          <a:bodyPr/>
          <a:lstStyle/>
          <a:p>
            <a:r>
              <a:rPr lang="en-US" altLang="en-US" dirty="0"/>
              <a:t>Using Attribute Driven Design</a:t>
            </a:r>
          </a:p>
        </p:txBody>
      </p:sp>
    </p:spTree>
    <p:extLst>
      <p:ext uri="{BB962C8B-B14F-4D97-AF65-F5344CB8AC3E}">
        <p14:creationId xmlns:p14="http://schemas.microsoft.com/office/powerpoint/2010/main" val="3789869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201404" y="659921"/>
            <a:ext cx="9957465" cy="1061235"/>
          </a:xfrm>
        </p:spPr>
        <p:txBody>
          <a:bodyPr>
            <a:normAutofit/>
          </a:bodyPr>
          <a:lstStyle/>
          <a:p>
            <a:r>
              <a:rPr lang="en-US" altLang="en-US" dirty="0"/>
              <a:t>Garage Door Example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1201404" y="1856679"/>
            <a:ext cx="9957464" cy="2029521"/>
          </a:xfrm>
        </p:spPr>
        <p:txBody>
          <a:bodyPr/>
          <a:lstStyle/>
          <a:p>
            <a:r>
              <a:rPr lang="en-US" altLang="en-US" dirty="0"/>
              <a:t>Design a product line architecture for a garage door opener integrated with a home information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Raise/lower door via switch, remote, home info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Problem diagnosis from home information system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Ensure safety protocols are implemented</a:t>
            </a:r>
          </a:p>
          <a:p>
            <a:endParaRPr lang="en-US" altLang="en-US" dirty="0"/>
          </a:p>
        </p:txBody>
      </p:sp>
      <p:grpSp>
        <p:nvGrpSpPr>
          <p:cNvPr id="3076" name="Group 21"/>
          <p:cNvGrpSpPr>
            <a:grpSpLocks/>
          </p:cNvGrpSpPr>
          <p:nvPr/>
        </p:nvGrpSpPr>
        <p:grpSpPr bwMode="auto">
          <a:xfrm>
            <a:off x="3124200" y="3962400"/>
            <a:ext cx="5943600" cy="2133600"/>
            <a:chOff x="1600200" y="3962400"/>
            <a:chExt cx="5943599" cy="2133600"/>
          </a:xfrm>
        </p:grpSpPr>
        <p:sp>
          <p:nvSpPr>
            <p:cNvPr id="3077" name="Oval 1"/>
            <p:cNvSpPr>
              <a:spLocks noChangeArrowheads="1"/>
            </p:cNvSpPr>
            <p:nvPr/>
          </p:nvSpPr>
          <p:spPr bwMode="auto">
            <a:xfrm>
              <a:off x="3962400" y="4038600"/>
              <a:ext cx="1143000" cy="914400"/>
            </a:xfrm>
            <a:prstGeom prst="ellips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/>
            </a:p>
          </p:txBody>
        </p:sp>
        <p:sp>
          <p:nvSpPr>
            <p:cNvPr id="3078" name="TextBox 2"/>
            <p:cNvSpPr txBox="1">
              <a:spLocks noChangeArrowheads="1"/>
            </p:cNvSpPr>
            <p:nvPr/>
          </p:nvSpPr>
          <p:spPr bwMode="auto">
            <a:xfrm>
              <a:off x="3886200" y="4114800"/>
              <a:ext cx="12954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 algn="ctr"/>
              <a:r>
                <a:rPr lang="en-US" altLang="en-US" sz="1600" dirty="0"/>
                <a:t>Garage Door Opener</a:t>
              </a:r>
            </a:p>
          </p:txBody>
        </p:sp>
        <p:sp>
          <p:nvSpPr>
            <p:cNvPr id="3079" name="Rectangle 3"/>
            <p:cNvSpPr>
              <a:spLocks noChangeArrowheads="1"/>
            </p:cNvSpPr>
            <p:nvPr/>
          </p:nvSpPr>
          <p:spPr bwMode="auto">
            <a:xfrm>
              <a:off x="1600200" y="4114800"/>
              <a:ext cx="1143000" cy="7620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/>
            </a:p>
          </p:txBody>
        </p:sp>
        <p:sp>
          <p:nvSpPr>
            <p:cNvPr id="3080" name="Rectangle 6"/>
            <p:cNvSpPr>
              <a:spLocks noChangeArrowheads="1"/>
            </p:cNvSpPr>
            <p:nvPr/>
          </p:nvSpPr>
          <p:spPr bwMode="auto">
            <a:xfrm>
              <a:off x="6400800" y="4114800"/>
              <a:ext cx="1066800" cy="6858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/>
            </a:p>
          </p:txBody>
        </p:sp>
        <p:sp>
          <p:nvSpPr>
            <p:cNvPr id="3081" name="Rectangle 7"/>
            <p:cNvSpPr>
              <a:spLocks noChangeArrowheads="1"/>
            </p:cNvSpPr>
            <p:nvPr/>
          </p:nvSpPr>
          <p:spPr bwMode="auto">
            <a:xfrm>
              <a:off x="3962400" y="5334000"/>
              <a:ext cx="1143000" cy="762000"/>
            </a:xfrm>
            <a:prstGeom prst="rect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/>
            </a:p>
          </p:txBody>
        </p:sp>
        <p:sp>
          <p:nvSpPr>
            <p:cNvPr id="3082" name="TextBox 4"/>
            <p:cNvSpPr txBox="1">
              <a:spLocks noChangeArrowheads="1"/>
            </p:cNvSpPr>
            <p:nvPr/>
          </p:nvSpPr>
          <p:spPr bwMode="auto">
            <a:xfrm>
              <a:off x="1676400" y="4191000"/>
              <a:ext cx="9906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 algn="ctr"/>
              <a:r>
                <a:rPr lang="en-US" altLang="en-US" sz="1600"/>
                <a:t>Home Info Sys</a:t>
              </a:r>
            </a:p>
          </p:txBody>
        </p:sp>
        <p:sp>
          <p:nvSpPr>
            <p:cNvPr id="3083" name="TextBox 5"/>
            <p:cNvSpPr txBox="1">
              <a:spLocks noChangeArrowheads="1"/>
            </p:cNvSpPr>
            <p:nvPr/>
          </p:nvSpPr>
          <p:spPr bwMode="auto">
            <a:xfrm>
              <a:off x="4114800" y="5486400"/>
              <a:ext cx="93647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r>
                <a:rPr lang="en-US" altLang="en-US" sz="1600"/>
                <a:t>Remote</a:t>
              </a:r>
            </a:p>
          </p:txBody>
        </p:sp>
        <p:sp>
          <p:nvSpPr>
            <p:cNvPr id="3084" name="TextBox 8"/>
            <p:cNvSpPr txBox="1">
              <a:spLocks noChangeArrowheads="1"/>
            </p:cNvSpPr>
            <p:nvPr/>
          </p:nvSpPr>
          <p:spPr bwMode="auto">
            <a:xfrm>
              <a:off x="6324600" y="4191000"/>
              <a:ext cx="121919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pPr algn="ctr"/>
              <a:r>
                <a:rPr lang="en-US" altLang="en-US" sz="1600"/>
                <a:t>Sensor/</a:t>
              </a:r>
            </a:p>
            <a:p>
              <a:pPr algn="ctr"/>
              <a:r>
                <a:rPr lang="en-US" altLang="en-US" sz="1600"/>
                <a:t>Actuator</a:t>
              </a:r>
            </a:p>
          </p:txBody>
        </p:sp>
        <p:cxnSp>
          <p:nvCxnSpPr>
            <p:cNvPr id="3085" name="Straight Arrow Connector 10"/>
            <p:cNvCxnSpPr>
              <a:cxnSpLocks noChangeShapeType="1"/>
            </p:cNvCxnSpPr>
            <p:nvPr/>
          </p:nvCxnSpPr>
          <p:spPr bwMode="auto">
            <a:xfrm>
              <a:off x="2743200" y="4648200"/>
              <a:ext cx="12192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6" name="Straight Arrow Connector 12"/>
            <p:cNvCxnSpPr>
              <a:cxnSpLocks noChangeShapeType="1"/>
            </p:cNvCxnSpPr>
            <p:nvPr/>
          </p:nvCxnSpPr>
          <p:spPr bwMode="auto">
            <a:xfrm flipH="1">
              <a:off x="2743200" y="4267200"/>
              <a:ext cx="12954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7" name="Straight Arrow Connector 14"/>
            <p:cNvCxnSpPr>
              <a:cxnSpLocks noChangeShapeType="1"/>
              <a:stCxn id="3081" idx="0"/>
              <a:endCxn id="3077" idx="4"/>
            </p:cNvCxnSpPr>
            <p:nvPr/>
          </p:nvCxnSpPr>
          <p:spPr bwMode="auto">
            <a:xfrm flipV="1">
              <a:off x="4533900" y="4953000"/>
              <a:ext cx="0" cy="38100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8" name="Straight Arrow Connector 16"/>
            <p:cNvCxnSpPr>
              <a:cxnSpLocks noChangeShapeType="1"/>
            </p:cNvCxnSpPr>
            <p:nvPr/>
          </p:nvCxnSpPr>
          <p:spPr bwMode="auto">
            <a:xfrm>
              <a:off x="5105400" y="4648200"/>
              <a:ext cx="12954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89" name="Straight Arrow Connector 18"/>
            <p:cNvCxnSpPr>
              <a:cxnSpLocks noChangeShapeType="1"/>
            </p:cNvCxnSpPr>
            <p:nvPr/>
          </p:nvCxnSpPr>
          <p:spPr bwMode="auto">
            <a:xfrm flipH="1">
              <a:off x="5105400" y="4343400"/>
              <a:ext cx="1295400" cy="0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090" name="TextBox 19"/>
            <p:cNvSpPr txBox="1">
              <a:spLocks noChangeArrowheads="1"/>
            </p:cNvSpPr>
            <p:nvPr/>
          </p:nvSpPr>
          <p:spPr bwMode="auto">
            <a:xfrm>
              <a:off x="2971800" y="4648200"/>
              <a:ext cx="84510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r>
                <a:rPr lang="en-US" altLang="en-US" sz="1600" b="0"/>
                <a:t>Control</a:t>
              </a:r>
            </a:p>
          </p:txBody>
        </p:sp>
        <p:sp>
          <p:nvSpPr>
            <p:cNvPr id="3091" name="TextBox 20"/>
            <p:cNvSpPr txBox="1">
              <a:spLocks noChangeArrowheads="1"/>
            </p:cNvSpPr>
            <p:nvPr/>
          </p:nvSpPr>
          <p:spPr bwMode="auto">
            <a:xfrm>
              <a:off x="2819400" y="3962400"/>
              <a:ext cx="124264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r>
                <a:rPr lang="en-US" altLang="en-US" sz="1600" b="0"/>
                <a:t>Diagnostics</a:t>
              </a:r>
            </a:p>
          </p:txBody>
        </p:sp>
        <p:sp>
          <p:nvSpPr>
            <p:cNvPr id="3092" name="TextBox 23"/>
            <p:cNvSpPr txBox="1">
              <a:spLocks noChangeArrowheads="1"/>
            </p:cNvSpPr>
            <p:nvPr/>
          </p:nvSpPr>
          <p:spPr bwMode="auto">
            <a:xfrm>
              <a:off x="4495800" y="4953000"/>
              <a:ext cx="84510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r>
                <a:rPr lang="en-US" altLang="en-US" sz="1600" b="0"/>
                <a:t>Control</a:t>
              </a:r>
            </a:p>
          </p:txBody>
        </p:sp>
        <p:sp>
          <p:nvSpPr>
            <p:cNvPr id="3093" name="TextBox 24"/>
            <p:cNvSpPr txBox="1">
              <a:spLocks noChangeArrowheads="1"/>
            </p:cNvSpPr>
            <p:nvPr/>
          </p:nvSpPr>
          <p:spPr bwMode="auto">
            <a:xfrm>
              <a:off x="5334000" y="4648200"/>
              <a:ext cx="845103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r>
                <a:rPr lang="en-US" altLang="en-US" sz="1600" b="0"/>
                <a:t>Control</a:t>
              </a:r>
            </a:p>
          </p:txBody>
        </p:sp>
        <p:sp>
          <p:nvSpPr>
            <p:cNvPr id="3094" name="TextBox 25"/>
            <p:cNvSpPr txBox="1">
              <a:spLocks noChangeArrowheads="1"/>
            </p:cNvSpPr>
            <p:nvPr/>
          </p:nvSpPr>
          <p:spPr bwMode="auto">
            <a:xfrm>
              <a:off x="5334000" y="4038600"/>
              <a:ext cx="708848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Helvetica" panose="020B0604020202020204" pitchFamily="34" charset="0"/>
                </a:defRPr>
              </a:lvl9pPr>
            </a:lstStyle>
            <a:p>
              <a:r>
                <a:rPr lang="en-US" altLang="en-US" sz="1600" b="0"/>
                <a:t>Alerts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924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83701-314D-B08D-457A-3850FA66C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Attribute Driven Design</a:t>
            </a:r>
          </a:p>
        </p:txBody>
      </p:sp>
      <p:sp>
        <p:nvSpPr>
          <p:cNvPr id="230" name="Commentary"/>
          <p:cNvSpPr txBox="1"/>
          <p:nvPr/>
        </p:nvSpPr>
        <p:spPr>
          <a:xfrm>
            <a:off x="1097281" y="1969990"/>
            <a:ext cx="4421950" cy="4200525"/>
          </a:xfrm>
          <a:prstGeom prst="rect">
            <a:avLst/>
          </a:prstGeom>
          <a:noFill/>
        </p:spPr>
        <p:txBody>
          <a:bodyPr wrap="square" anchor="t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F3A33"/>
                </a:solidFill>
              </a:rPr>
              <a:t>Quality attribute scenarios </a:t>
            </a:r>
            <a:r>
              <a:rPr lang="en-US" i="1" dirty="0">
                <a:solidFill>
                  <a:srgbClr val="BD582C"/>
                </a:solidFill>
              </a:rPr>
              <a:t>drive</a:t>
            </a:r>
            <a:r>
              <a:rPr lang="en-US" dirty="0">
                <a:solidFill>
                  <a:srgbClr val="3F3A33"/>
                </a:solidFill>
              </a:rPr>
              <a:t> pattern/tactic selection and decomposition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F3A33"/>
                </a:solidFill>
              </a:rPr>
              <a:t>The result is verified through design decision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F3A33"/>
                </a:solidFill>
              </a:rPr>
              <a:t>The process repeats until all ASRs are satisfied</a:t>
            </a:r>
          </a:p>
        </p:txBody>
      </p:sp>
      <p:sp>
        <p:nvSpPr>
          <p:cNvPr id="3" name="TextBox 11">
            <a:extLst>
              <a:ext uri="{FF2B5EF4-FFF2-40B4-BE49-F238E27FC236}">
                <a16:creationId xmlns:a16="http://schemas.microsoft.com/office/drawing/2014/main" id="{945E2CDC-F8A5-6012-DF6A-7A7D285DC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986" y="1969990"/>
            <a:ext cx="1630575" cy="8679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dirty="0"/>
              <a:t>Requirements: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Domain functions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Quality attributes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1400" dirty="0"/>
              <a:t>Use cases</a:t>
            </a:r>
          </a:p>
        </p:txBody>
      </p:sp>
      <p:cxnSp>
        <p:nvCxnSpPr>
          <p:cNvPr id="5" name="Shape 24">
            <a:extLst>
              <a:ext uri="{FF2B5EF4-FFF2-40B4-BE49-F238E27FC236}">
                <a16:creationId xmlns:a16="http://schemas.microsoft.com/office/drawing/2014/main" id="{3E37EA27-660A-E142-7C72-C53F22B38E95}"/>
              </a:ext>
            </a:extLst>
          </p:cNvPr>
          <p:cNvCxnSpPr>
            <a:cxnSpLocks/>
            <a:stCxn id="16" idx="0"/>
          </p:cNvCxnSpPr>
          <p:nvPr/>
        </p:nvCxnSpPr>
        <p:spPr bwMode="auto">
          <a:xfrm rot="16200000" flipV="1">
            <a:off x="7357856" y="2641851"/>
            <a:ext cx="465318" cy="469658"/>
          </a:xfrm>
          <a:prstGeom prst="bentConnector2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6" name="Straight Arrow Connector 22">
            <a:extLst>
              <a:ext uri="{FF2B5EF4-FFF2-40B4-BE49-F238E27FC236}">
                <a16:creationId xmlns:a16="http://schemas.microsoft.com/office/drawing/2014/main" id="{6E069D49-FE39-6CCE-FC50-67377BD462EB}"/>
              </a:ext>
            </a:extLst>
          </p:cNvPr>
          <p:cNvCxnSpPr>
            <a:cxnSpLocks noChangeShapeType="1"/>
            <a:stCxn id="16" idx="2"/>
            <a:endCxn id="15" idx="0"/>
          </p:cNvCxnSpPr>
          <p:nvPr/>
        </p:nvCxnSpPr>
        <p:spPr bwMode="auto">
          <a:xfrm>
            <a:off x="7825344" y="3977269"/>
            <a:ext cx="0" cy="393334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7" name="Straight Arrow Connector 23">
            <a:extLst>
              <a:ext uri="{FF2B5EF4-FFF2-40B4-BE49-F238E27FC236}">
                <a16:creationId xmlns:a16="http://schemas.microsoft.com/office/drawing/2014/main" id="{2117ADC2-D9C2-1D04-E2C8-322B8C99C328}"/>
              </a:ext>
            </a:extLst>
          </p:cNvPr>
          <p:cNvCxnSpPr>
            <a:cxnSpLocks noChangeShapeType="1"/>
            <a:stCxn id="15" idx="2"/>
            <a:endCxn id="14" idx="0"/>
          </p:cNvCxnSpPr>
          <p:nvPr/>
        </p:nvCxnSpPr>
        <p:spPr bwMode="auto">
          <a:xfrm>
            <a:off x="7834317" y="5044634"/>
            <a:ext cx="0" cy="362933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8" name="Straight Arrow Connector 24">
            <a:extLst>
              <a:ext uri="{FF2B5EF4-FFF2-40B4-BE49-F238E27FC236}">
                <a16:creationId xmlns:a16="http://schemas.microsoft.com/office/drawing/2014/main" id="{4CA17986-CE55-DEEE-94F1-BA356A393DC0}"/>
              </a:ext>
            </a:extLst>
          </p:cNvPr>
          <p:cNvCxnSpPr>
            <a:cxnSpLocks noChangeShapeType="1"/>
            <a:stCxn id="13" idx="3"/>
            <a:endCxn id="14" idx="1"/>
          </p:cNvCxnSpPr>
          <p:nvPr/>
        </p:nvCxnSpPr>
        <p:spPr bwMode="auto">
          <a:xfrm>
            <a:off x="6858000" y="5744583"/>
            <a:ext cx="325051" cy="0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/>
            <a:tailEnd type="arrow" w="med" len="med"/>
          </a:ln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18E3730-5438-6C1B-25E7-62020EC73D6A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 bwMode="auto">
          <a:xfrm flipV="1">
            <a:off x="10006408" y="3538056"/>
            <a:ext cx="284703" cy="5249"/>
          </a:xfrm>
          <a:prstGeom prst="straightConnector1">
            <a:avLst/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hape 30">
            <a:extLst>
              <a:ext uri="{FF2B5EF4-FFF2-40B4-BE49-F238E27FC236}">
                <a16:creationId xmlns:a16="http://schemas.microsoft.com/office/drawing/2014/main" id="{079F476D-D8FC-E87C-E7E3-3BA8F34AA60B}"/>
              </a:ext>
            </a:extLst>
          </p:cNvPr>
          <p:cNvCxnSpPr>
            <a:cxnSpLocks/>
            <a:stCxn id="18" idx="0"/>
          </p:cNvCxnSpPr>
          <p:nvPr/>
        </p:nvCxnSpPr>
        <p:spPr bwMode="auto">
          <a:xfrm rot="5400000" flipH="1" flipV="1">
            <a:off x="10455130" y="2928881"/>
            <a:ext cx="557018" cy="0"/>
          </a:xfrm>
          <a:prstGeom prst="bentConnector3">
            <a:avLst>
              <a:gd name="adj1" fmla="val 50000"/>
            </a:avLst>
          </a:prstGeom>
          <a:noFill/>
          <a:ln w="381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Elbow Connector 28">
            <a:extLst>
              <a:ext uri="{FF2B5EF4-FFF2-40B4-BE49-F238E27FC236}">
                <a16:creationId xmlns:a16="http://schemas.microsoft.com/office/drawing/2014/main" id="{FA258C4D-23BC-626E-AEFE-61D39696144E}"/>
              </a:ext>
            </a:extLst>
          </p:cNvPr>
          <p:cNvCxnSpPr>
            <a:cxnSpLocks noChangeShapeType="1"/>
            <a:stCxn id="14" idx="3"/>
            <a:endCxn id="17" idx="2"/>
          </p:cNvCxnSpPr>
          <p:nvPr/>
        </p:nvCxnSpPr>
        <p:spPr bwMode="auto">
          <a:xfrm flipV="1">
            <a:off x="8519571" y="3880320"/>
            <a:ext cx="798756" cy="1864263"/>
          </a:xfrm>
          <a:prstGeom prst="bentConnector2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round/>
            <a:headEnd type="none" w="med" len="med"/>
            <a:tailEnd type="arrow" w="med" len="med"/>
          </a:ln>
        </p:spPr>
      </p:cxnSp>
      <p:sp>
        <p:nvSpPr>
          <p:cNvPr id="13" name="TextBox 11">
            <a:extLst>
              <a:ext uri="{FF2B5EF4-FFF2-40B4-BE49-F238E27FC236}">
                <a16:creationId xmlns:a16="http://schemas.microsoft.com/office/drawing/2014/main" id="{92A2F119-3ED2-25FC-9EB5-C338A3C57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5987" y="5407567"/>
            <a:ext cx="1132013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Pattern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“Catalog”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9981A94D-15BC-4A8E-63C9-9D8C4D34F1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3051" y="5407567"/>
            <a:ext cx="1336520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Pattern and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 Tactics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Selection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603661C1-250C-E588-D48C-13714DBC0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802" y="4370603"/>
            <a:ext cx="1307029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Quality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Attribute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Scenarios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23050042-D721-2417-8014-527D958F0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0802" y="3109339"/>
            <a:ext cx="1289083" cy="867930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Drivers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Subset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(ASRs/QAs)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56A0ACE4-F411-D433-8B95-989807CDB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0246" y="3206289"/>
            <a:ext cx="1376162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Module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Decomposition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C412C186-30EF-BB7B-F8E3-B78FF99D4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1111" y="3201040"/>
            <a:ext cx="872355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Design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Decision</a:t>
            </a:r>
          </a:p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Analysis</a:t>
            </a: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6F862C11-0710-62FF-8CE9-374E9CDA3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2075" y="1969990"/>
            <a:ext cx="1376162" cy="674031"/>
          </a:xfrm>
          <a:prstGeom prst="rect">
            <a:avLst/>
          </a:prstGeom>
          <a:noFill/>
          <a:ln w="38100">
            <a:solidFill>
              <a:srgbClr val="8B9B7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en-US" sz="1400" dirty="0"/>
              <a:t>Architecture Design Documentation</a:t>
            </a:r>
          </a:p>
        </p:txBody>
      </p:sp>
      <p:cxnSp>
        <p:nvCxnSpPr>
          <p:cNvPr id="20" name="Straight Arrow Connector 22">
            <a:extLst>
              <a:ext uri="{FF2B5EF4-FFF2-40B4-BE49-F238E27FC236}">
                <a16:creationId xmlns:a16="http://schemas.microsoft.com/office/drawing/2014/main" id="{76788900-C8F7-5A06-7FA4-ACE76B3D3ABA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355686" y="2072640"/>
            <a:ext cx="2416389" cy="5249"/>
          </a:xfrm>
          <a:prstGeom prst="straightConnector1">
            <a:avLst/>
          </a:prstGeom>
          <a:noFill/>
          <a:ln w="38100" algn="ctr">
            <a:solidFill>
              <a:schemeClr val="tx2">
                <a:lumMod val="75000"/>
                <a:lumOff val="25000"/>
              </a:schemeClr>
            </a:solidFill>
            <a:prstDash val="sysDot"/>
            <a:round/>
            <a:headEnd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12067249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1779" y="1922745"/>
            <a:ext cx="9909876" cy="3944655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For </a:t>
            </a:r>
            <a:r>
              <a:rPr lang="en-US" b="1" dirty="0"/>
              <a:t>new</a:t>
            </a:r>
            <a:r>
              <a:rPr lang="en-US" dirty="0"/>
              <a:t> (green field) systems it is the </a:t>
            </a:r>
            <a:r>
              <a:rPr lang="en-US" b="1" dirty="0"/>
              <a:t>whole system</a:t>
            </a:r>
          </a:p>
          <a:p>
            <a:pPr marL="0" indent="0">
              <a:buNone/>
              <a:defRPr/>
            </a:pPr>
            <a:r>
              <a:rPr lang="en-US" dirty="0"/>
              <a:t>For </a:t>
            </a:r>
            <a:r>
              <a:rPr lang="en-US" b="1" dirty="0"/>
              <a:t>legacy</a:t>
            </a:r>
            <a:r>
              <a:rPr lang="en-US" dirty="0"/>
              <a:t>, what is being </a:t>
            </a:r>
            <a:r>
              <a:rPr lang="en-US" b="1" dirty="0"/>
              <a:t>added</a:t>
            </a:r>
          </a:p>
          <a:p>
            <a:pPr marL="0" indent="0">
              <a:buNone/>
              <a:defRPr/>
            </a:pPr>
            <a:r>
              <a:rPr lang="en-US" dirty="0"/>
              <a:t>After the first iteration what comes next, </a:t>
            </a:r>
            <a:r>
              <a:rPr lang="en-US" b="1" dirty="0"/>
              <a:t>element breadth or depth?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Depth if there are technology risks or resourcing concerns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/>
              <a:t>Breadth if a system-wide overview is needed before specializing</a:t>
            </a:r>
          </a:p>
          <a:p>
            <a:pPr marL="0" indent="0">
              <a:buNone/>
              <a:defRPr/>
            </a:pPr>
            <a:r>
              <a:rPr lang="en-US" dirty="0"/>
              <a:t>Our example: </a:t>
            </a:r>
            <a:r>
              <a:rPr lang="en-US" b="1" dirty="0"/>
              <a:t>Garage door opener</a:t>
            </a:r>
            <a:r>
              <a:rPr lang="en-US" dirty="0"/>
              <a:t> — green field, so we start with the whole system</a:t>
            </a:r>
          </a:p>
        </p:txBody>
      </p:sp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1211780" y="866555"/>
            <a:ext cx="9909876" cy="870559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Step 1: Choose a System Element to Design</a:t>
            </a:r>
          </a:p>
        </p:txBody>
      </p:sp>
    </p:spTree>
    <p:extLst>
      <p:ext uri="{BB962C8B-B14F-4D97-AF65-F5344CB8AC3E}">
        <p14:creationId xmlns:p14="http://schemas.microsoft.com/office/powerpoint/2010/main" val="19730982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208921" y="510362"/>
            <a:ext cx="9992479" cy="1212111"/>
          </a:xfrm>
        </p:spPr>
        <p:txBody>
          <a:bodyPr>
            <a:normAutofit/>
          </a:bodyPr>
          <a:lstStyle/>
          <a:p>
            <a:r>
              <a:rPr lang="en-US" altLang="en-US" dirty="0"/>
              <a:t>Step 2: Identify the ASRs</a:t>
            </a:r>
            <a:endParaRPr lang="en-US" altLang="en-US" sz="2000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216152" y="1920240"/>
            <a:ext cx="10058401" cy="4501904"/>
          </a:xfrm>
        </p:spPr>
        <p:txBody>
          <a:bodyPr>
            <a:normAutofit/>
          </a:bodyPr>
          <a:lstStyle/>
          <a:p>
            <a:r>
              <a:rPr lang="en-US" altLang="en-US" dirty="0"/>
              <a:t>Start with quality </a:t>
            </a:r>
            <a:r>
              <a:rPr lang="en-US" altLang="en-US" b="1" dirty="0"/>
              <a:t>scenarios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Device and controls differ for various products in product 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Product processors differ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Garage door descent must stop within 0.1 second after obstacle detection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Access to opener from home info system for control and diagnostics with proprietary protocol</a:t>
            </a:r>
          </a:p>
          <a:p>
            <a:pPr marL="200025" lvl="1" indent="-82550">
              <a:spcBef>
                <a:spcPts val="1200"/>
              </a:spcBef>
              <a:buNone/>
            </a:pPr>
            <a:r>
              <a:rPr lang="en-US" altLang="en-US" sz="2000" dirty="0"/>
              <a:t>ASRs are a combination of </a:t>
            </a:r>
            <a:r>
              <a:rPr lang="en-US" altLang="en-US" sz="2000" b="1" dirty="0"/>
              <a:t>functional requirements, constraints, and quality attributes</a:t>
            </a:r>
          </a:p>
          <a:p>
            <a:pPr marL="200025" lvl="1" indent="-82550">
              <a:spcBef>
                <a:spcPts val="1200"/>
              </a:spcBef>
              <a:buNone/>
            </a:pPr>
            <a:r>
              <a:rPr lang="en-US" altLang="en-US" sz="2000" b="1" dirty="0"/>
              <a:t>Prioritize ASRs </a:t>
            </a:r>
            <a:r>
              <a:rPr lang="en-US" altLang="en-US" sz="2000" dirty="0"/>
              <a:t>and select those that will “drive“ the architecture design</a:t>
            </a:r>
          </a:p>
          <a:p>
            <a:pPr marL="200025" lvl="1" indent="-82550">
              <a:spcBef>
                <a:spcPts val="1200"/>
              </a:spcBef>
              <a:buNone/>
            </a:pPr>
            <a:r>
              <a:rPr lang="en-US" altLang="en-US" sz="2000" dirty="0"/>
              <a:t>Garage door system:</a:t>
            </a:r>
          </a:p>
          <a:p>
            <a:pPr marL="382588" lvl="1" indent="-153988">
              <a:buFont typeface="Arial" panose="020B0604020202020204" pitchFamily="34" charset="0"/>
              <a:buChar char="•"/>
            </a:pPr>
            <a:r>
              <a:rPr lang="en-US" altLang="en-US" dirty="0"/>
              <a:t>Real-time performance</a:t>
            </a:r>
          </a:p>
          <a:p>
            <a:pPr marL="382588" lvl="1" indent="-153988">
              <a:buFont typeface="Arial" panose="020B0604020202020204" pitchFamily="34" charset="0"/>
              <a:buChar char="•"/>
            </a:pPr>
            <a:r>
              <a:rPr lang="en-US" altLang="en-US" dirty="0"/>
              <a:t>Modifiability to support the product line</a:t>
            </a:r>
          </a:p>
          <a:p>
            <a:pPr marL="382588" lvl="1" indent="-153988">
              <a:buFont typeface="Arial" panose="020B0604020202020204" pitchFamily="34" charset="0"/>
              <a:buChar char="•"/>
            </a:pPr>
            <a:r>
              <a:rPr lang="en-US" altLang="en-US" dirty="0"/>
              <a:t>Interoperability for online control and diagnostics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566436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206796" y="250522"/>
            <a:ext cx="9882962" cy="1425879"/>
          </a:xfrm>
        </p:spPr>
        <p:txBody>
          <a:bodyPr>
            <a:normAutofit/>
          </a:bodyPr>
          <a:lstStyle/>
          <a:p>
            <a:r>
              <a:rPr lang="en-US" altLang="en-US" dirty="0"/>
              <a:t>Step 3: Generate a Design Solution</a:t>
            </a:r>
            <a:br>
              <a:rPr lang="en-US" altLang="en-US" dirty="0"/>
            </a:br>
            <a:r>
              <a:rPr lang="en-US" altLang="en-US" dirty="0"/>
              <a:t>For the Chosen Element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216152" y="1919176"/>
            <a:ext cx="9937401" cy="4428461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Goal: establish an </a:t>
            </a:r>
            <a:r>
              <a:rPr lang="en-US" altLang="en-US" b="1" dirty="0"/>
              <a:t>overall architecture design </a:t>
            </a:r>
            <a:r>
              <a:rPr lang="en-US" altLang="en-US" dirty="0"/>
              <a:t>that satisfies architectural drivers</a:t>
            </a:r>
          </a:p>
          <a:p>
            <a:pPr>
              <a:defRPr/>
            </a:pPr>
            <a:r>
              <a:rPr lang="en-US" b="1" kern="1200" dirty="0"/>
              <a:t>For each ASR </a:t>
            </a:r>
            <a:r>
              <a:rPr lang="en-US" kern="1200" dirty="0"/>
              <a:t>for this element choose a design solution …</a:t>
            </a:r>
          </a:p>
          <a:p>
            <a:pPr>
              <a:defRPr/>
            </a:pPr>
            <a:r>
              <a:rPr lang="en-US" kern="1200" dirty="0"/>
              <a:t>The patterns, tactics, design principles </a:t>
            </a:r>
            <a:r>
              <a:rPr lang="en-US" altLang="en-US" dirty="0"/>
              <a:t>to achieve quality attributes</a:t>
            </a:r>
          </a:p>
          <a:p>
            <a:pPr>
              <a:defRPr/>
            </a:pPr>
            <a:r>
              <a:rPr lang="en-US" altLang="en-US" dirty="0"/>
              <a:t>Watch for QA design tradeoffs between tactics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Performance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Real-time constraints on safety-critical computations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Need tactics to deal with the 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 of resource demand and resource management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Choose "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resource efficiency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 and "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schedule resources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rgbClr val="E4831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decision: </a:t>
            </a: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separate critical and non-critical performance computation</a:t>
            </a:r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1216152" y="5940056"/>
            <a:ext cx="98736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dirty="0">
                <a:solidFill>
                  <a:srgbClr val="002060"/>
                </a:solidFill>
                <a:latin typeface="Helvetica" panose="020B0604020202020204" pitchFamily="34" charset="0"/>
              </a:rPr>
              <a:t>It’s possible the domain problem may call for a “custom” architecture pattern</a:t>
            </a:r>
          </a:p>
        </p:txBody>
      </p:sp>
    </p:spTree>
    <p:extLst>
      <p:ext uri="{BB962C8B-B14F-4D97-AF65-F5344CB8AC3E}">
        <p14:creationId xmlns:p14="http://schemas.microsoft.com/office/powerpoint/2010/main" val="1099525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Software Architecture in practice">
            <a:extLst>
              <a:ext uri="{FF2B5EF4-FFF2-40B4-BE49-F238E27FC236}">
                <a16:creationId xmlns:a16="http://schemas.microsoft.com/office/drawing/2014/main" id="{77BB143D-6342-428B-6B89-0838615D3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5972" y="1916920"/>
            <a:ext cx="6885246" cy="3771638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233378" y="463462"/>
            <a:ext cx="6634274" cy="1280277"/>
          </a:xfrm>
        </p:spPr>
        <p:txBody>
          <a:bodyPr>
            <a:normAutofit/>
          </a:bodyPr>
          <a:lstStyle/>
          <a:p>
            <a:r>
              <a:rPr lang="en-US" altLang="en-US" dirty="0"/>
              <a:t>Performance Tactics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6259451" y="5197675"/>
            <a:ext cx="2057400" cy="38100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3879715" y="4831630"/>
            <a:ext cx="1676400" cy="609600"/>
          </a:xfrm>
          <a:prstGeom prst="ellipse">
            <a:avLst/>
          </a:prstGeom>
          <a:noFill/>
          <a:ln w="38100" algn="ctr">
            <a:solidFill>
              <a:schemeClr val="accent1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82296" rIns="82296"/>
          <a:lstStyle>
            <a:lvl1pPr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1375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1375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/>
          </a:p>
        </p:txBody>
      </p:sp>
      <p:sp>
        <p:nvSpPr>
          <p:cNvPr id="9242" name="Caption2"/>
          <p:cNvSpPr>
            <a:spLocks noGrp="1"/>
          </p:cNvSpPr>
          <p:nvPr/>
        </p:nvSpPr>
        <p:spPr>
          <a:xfrm>
            <a:off x="1233378" y="5746601"/>
            <a:ext cx="10026501" cy="4840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ctr">
              <a:buNone/>
            </a:pPr>
            <a:r>
              <a:rPr lang="en-US" sz="1600" b="1" dirty="0"/>
              <a:t>Together: </a:t>
            </a:r>
            <a:r>
              <a:rPr lang="en-US" sz="1600" dirty="0"/>
              <a:t>neither tactic alone guarantees the ≤0.1s door-stop response — you need both fast execution AND guaranteed scheduling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E422AE-7A92-339F-73C3-8344ACFEC0F3}"/>
              </a:ext>
            </a:extLst>
          </p:cNvPr>
          <p:cNvSpPr txBox="1"/>
          <p:nvPr/>
        </p:nvSpPr>
        <p:spPr>
          <a:xfrm>
            <a:off x="1841511" y="4654000"/>
            <a:ext cx="1235946" cy="633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400"/>
              </a:lnSpc>
            </a:pPr>
            <a:r>
              <a:rPr lang="en-US" sz="1400" dirty="0">
                <a:solidFill>
                  <a:srgbClr val="3F3A33"/>
                </a:solidFill>
              </a:rPr>
              <a:t>Critical</a:t>
            </a:r>
          </a:p>
          <a:p>
            <a:pPr algn="r">
              <a:lnSpc>
                <a:spcPts val="1400"/>
              </a:lnSpc>
            </a:pPr>
            <a:r>
              <a:rPr lang="en-US" sz="1400" dirty="0">
                <a:solidFill>
                  <a:srgbClr val="3F3A33"/>
                </a:solidFill>
              </a:rPr>
              <a:t>computation</a:t>
            </a:r>
          </a:p>
          <a:p>
            <a:pPr algn="r">
              <a:lnSpc>
                <a:spcPts val="1400"/>
              </a:lnSpc>
            </a:pPr>
            <a:r>
              <a:rPr lang="en-US" sz="1400" dirty="0">
                <a:solidFill>
                  <a:srgbClr val="3F3A33"/>
                </a:solidFill>
              </a:rPr>
              <a:t>runs fast </a:t>
            </a:r>
            <a:endParaRPr lang="en-US" sz="1400" dirty="0"/>
          </a:p>
        </p:txBody>
      </p:sp>
      <p:sp>
        <p:nvSpPr>
          <p:cNvPr id="9" name="Right Bracket 8">
            <a:extLst>
              <a:ext uri="{FF2B5EF4-FFF2-40B4-BE49-F238E27FC236}">
                <a16:creationId xmlns:a16="http://schemas.microsoft.com/office/drawing/2014/main" id="{52C9D824-50E3-3BE9-2113-3D1110C77B2C}"/>
              </a:ext>
            </a:extLst>
          </p:cNvPr>
          <p:cNvSpPr/>
          <p:nvPr/>
        </p:nvSpPr>
        <p:spPr>
          <a:xfrm>
            <a:off x="2945972" y="4655197"/>
            <a:ext cx="200601" cy="609600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EC349B4-D3ED-B176-9BF3-6132A5EAABCE}"/>
              </a:ext>
            </a:extLst>
          </p:cNvPr>
          <p:cNvCxnSpPr>
            <a:cxnSpLocks/>
            <a:stCxn id="9" idx="2"/>
            <a:endCxn id="9221" idx="2"/>
          </p:cNvCxnSpPr>
          <p:nvPr/>
        </p:nvCxnSpPr>
        <p:spPr>
          <a:xfrm>
            <a:off x="3146573" y="4959997"/>
            <a:ext cx="733142" cy="17643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6D259D4-6C09-19B4-B2AB-DEEB3B884A28}"/>
              </a:ext>
            </a:extLst>
          </p:cNvPr>
          <p:cNvSpPr txBox="1"/>
          <p:nvPr/>
        </p:nvSpPr>
        <p:spPr>
          <a:xfrm>
            <a:off x="9135814" y="4726439"/>
            <a:ext cx="1614207" cy="81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en-US" sz="1400" dirty="0">
                <a:solidFill>
                  <a:srgbClr val="3F3A33"/>
                </a:solidFill>
              </a:rPr>
              <a:t>Critical ops preempt non-critical work when stimulus arrives</a:t>
            </a: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D81294ED-3CD5-F752-5BC5-BFE7F8790677}"/>
              </a:ext>
            </a:extLst>
          </p:cNvPr>
          <p:cNvSpPr/>
          <p:nvPr/>
        </p:nvSpPr>
        <p:spPr>
          <a:xfrm rot="10800000">
            <a:off x="9020187" y="4722661"/>
            <a:ext cx="200600" cy="800101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D8A172F-0D1A-747B-A2B5-B70AE1FA5018}"/>
              </a:ext>
            </a:extLst>
          </p:cNvPr>
          <p:cNvCxnSpPr>
            <a:cxnSpLocks/>
            <a:stCxn id="13" idx="2"/>
            <a:endCxn id="9220" idx="6"/>
          </p:cNvCxnSpPr>
          <p:nvPr/>
        </p:nvCxnSpPr>
        <p:spPr>
          <a:xfrm flipH="1">
            <a:off x="8316851" y="5122711"/>
            <a:ext cx="703336" cy="2654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514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217428" y="463464"/>
            <a:ext cx="9938252" cy="1264327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Step 3: Generate a Design Solution For Another Chosen Element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Modifiability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Primarily concerned with </a:t>
            </a:r>
            <a:r>
              <a:rPr lang="en-US" altLang="en-US" b="1" dirty="0"/>
              <a:t>changes at build time</a:t>
            </a:r>
            <a:r>
              <a:rPr lang="en-US" altLang="en-US" dirty="0"/>
              <a:t>, not runtime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Need tactics to support </a:t>
            </a:r>
            <a:r>
              <a:rPr lang="en-US" altLang="en-US" b="1" dirty="0"/>
              <a:t>separation of responsibilities to localize changes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sz="1600" dirty="0"/>
              <a:t>Increase cohesion, reduce coupling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Choose </a:t>
            </a:r>
            <a:r>
              <a:rPr lang="en-US" altLang="en-US" b="1" dirty="0"/>
              <a:t>“increase semantic coherence”, “encapsulation”, and “abstract common services” </a:t>
            </a:r>
            <a:r>
              <a:rPr lang="en-US" altLang="en-US" dirty="0"/>
              <a:t>as our tactics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dirty="0"/>
              <a:t>Design decision:</a:t>
            </a:r>
            <a:r>
              <a:rPr lang="en-US" altLang="en-US" dirty="0"/>
              <a:t> separate responsibilities dealing with the user interface, communication, and sensors into their own modules</a:t>
            </a:r>
          </a:p>
          <a:p>
            <a:pPr lvl="1"/>
            <a:endParaRPr lang="en-US" altLang="en-US" dirty="0"/>
          </a:p>
          <a:p>
            <a:pPr lvl="2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109273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233376" y="504967"/>
            <a:ext cx="9925493" cy="1235598"/>
          </a:xfrm>
        </p:spPr>
        <p:txBody>
          <a:bodyPr>
            <a:normAutofit/>
          </a:bodyPr>
          <a:lstStyle/>
          <a:p>
            <a:r>
              <a:rPr lang="en-US" altLang="en-US" dirty="0"/>
              <a:t>Modifiability Tactics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668CFE-70BA-2791-E010-F73CB9CD79E3}"/>
              </a:ext>
            </a:extLst>
          </p:cNvPr>
          <p:cNvGrpSpPr/>
          <p:nvPr/>
        </p:nvGrpSpPr>
        <p:grpSpPr>
          <a:xfrm>
            <a:off x="2767603" y="1863725"/>
            <a:ext cx="6656794" cy="3924699"/>
            <a:chOff x="1855381" y="1863725"/>
            <a:chExt cx="6656794" cy="3924699"/>
          </a:xfrm>
        </p:grpSpPr>
        <p:graphicFrame>
          <p:nvGraphicFramePr>
            <p:cNvPr id="11267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67166714"/>
                </p:ext>
              </p:extLst>
            </p:nvPr>
          </p:nvGraphicFramePr>
          <p:xfrm>
            <a:off x="1855381" y="1863725"/>
            <a:ext cx="6656794" cy="39246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Visio" r:id="rId2" imgW="7784640" imgH="4606775" progId="">
                    <p:embed/>
                  </p:oleObj>
                </mc:Choice>
                <mc:Fallback>
                  <p:oleObj name="Visio" r:id="rId2" imgW="7784640" imgH="4606775" progId="">
                    <p:embed/>
                    <p:pic>
                      <p:nvPicPr>
                        <p:cNvPr id="11267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5381" y="1863725"/>
                          <a:ext cx="6656794" cy="39246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68" name="Oval 4"/>
            <p:cNvSpPr>
              <a:spLocks noChangeArrowheads="1"/>
            </p:cNvSpPr>
            <p:nvPr/>
          </p:nvSpPr>
          <p:spPr bwMode="auto">
            <a:xfrm>
              <a:off x="3795823" y="3657600"/>
              <a:ext cx="995326" cy="813391"/>
            </a:xfrm>
            <a:prstGeom prst="ellipse">
              <a:avLst/>
            </a:prstGeom>
            <a:noFill/>
            <a:ln w="38100" algn="ctr">
              <a:solidFill>
                <a:schemeClr val="accent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>
                <a:solidFill>
                  <a:srgbClr val="FF0000"/>
                </a:solidFill>
              </a:endParaRPr>
            </a:p>
          </p:txBody>
        </p:sp>
        <p:sp>
          <p:nvSpPr>
            <p:cNvPr id="11269" name="Oval 5"/>
            <p:cNvSpPr>
              <a:spLocks noChangeArrowheads="1"/>
            </p:cNvSpPr>
            <p:nvPr/>
          </p:nvSpPr>
          <p:spPr bwMode="auto">
            <a:xfrm>
              <a:off x="4791149" y="3635574"/>
              <a:ext cx="1088656" cy="381000"/>
            </a:xfrm>
            <a:prstGeom prst="ellipse">
              <a:avLst/>
            </a:prstGeom>
            <a:noFill/>
            <a:ln w="38100" algn="ctr">
              <a:solidFill>
                <a:schemeClr val="accent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>
                <a:solidFill>
                  <a:srgbClr val="FF0000"/>
                </a:solidFill>
              </a:endParaRPr>
            </a:p>
          </p:txBody>
        </p:sp>
        <p:sp>
          <p:nvSpPr>
            <p:cNvPr id="11270" name="Oval 6"/>
            <p:cNvSpPr>
              <a:spLocks noChangeArrowheads="1"/>
            </p:cNvSpPr>
            <p:nvPr/>
          </p:nvSpPr>
          <p:spPr bwMode="auto">
            <a:xfrm>
              <a:off x="4662377" y="5165060"/>
              <a:ext cx="1594883" cy="486145"/>
            </a:xfrm>
            <a:prstGeom prst="ellipse">
              <a:avLst/>
            </a:prstGeom>
            <a:noFill/>
            <a:ln w="38100" algn="ctr">
              <a:solidFill>
                <a:schemeClr val="accent1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82296" rIns="82296"/>
            <a:lstStyle>
              <a:lvl1pPr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·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Symbol" panose="05050102010706020507" pitchFamily="18" charset="2"/>
                <a:buChar char="-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Font typeface="Wingdings" panose="05000000000000000000" pitchFamily="2" charset="2"/>
                <a:buChar char="§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o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841375">
                <a:lnSpc>
                  <a:spcPct val="90000"/>
                </a:lnSpc>
                <a:spcBef>
                  <a:spcPct val="30000"/>
                </a:spcBef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841375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447F"/>
                </a:buClr>
                <a:buSzPct val="100000"/>
                <a:buChar char="·"/>
                <a:defRPr sz="21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000">
                <a:solidFill>
                  <a:srgbClr val="FF0000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0376052-DFB7-4A77-EF6F-2979C329BC28}"/>
              </a:ext>
            </a:extLst>
          </p:cNvPr>
          <p:cNvSpPr txBox="1"/>
          <p:nvPr/>
        </p:nvSpPr>
        <p:spPr>
          <a:xfrm>
            <a:off x="765544" y="4659316"/>
            <a:ext cx="2311913" cy="81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1400"/>
              </a:lnSpc>
            </a:pPr>
            <a:r>
              <a:rPr lang="en-US" sz="1400" dirty="0">
                <a:solidFill>
                  <a:srgbClr val="3F3A33"/>
                </a:solidFill>
              </a:rPr>
              <a:t>Group related responsibilities — changes stay within one module</a:t>
            </a:r>
          </a:p>
          <a:p>
            <a:pPr algn="r">
              <a:lnSpc>
                <a:spcPts val="1400"/>
              </a:lnSpc>
            </a:pPr>
            <a:r>
              <a:rPr lang="en-US" sz="1400" dirty="0">
                <a:solidFill>
                  <a:srgbClr val="3F3A33"/>
                </a:solidFill>
              </a:rPr>
              <a:t> </a:t>
            </a:r>
            <a:endParaRPr lang="en-US" sz="1400" dirty="0"/>
          </a:p>
        </p:txBody>
      </p:sp>
      <p:sp>
        <p:nvSpPr>
          <p:cNvPr id="4" name="Right Bracket 3">
            <a:extLst>
              <a:ext uri="{FF2B5EF4-FFF2-40B4-BE49-F238E27FC236}">
                <a16:creationId xmlns:a16="http://schemas.microsoft.com/office/drawing/2014/main" id="{89874F73-63B9-0D00-69AB-C02C8E870F4F}"/>
              </a:ext>
            </a:extLst>
          </p:cNvPr>
          <p:cNvSpPr/>
          <p:nvPr/>
        </p:nvSpPr>
        <p:spPr>
          <a:xfrm>
            <a:off x="2945972" y="4655197"/>
            <a:ext cx="200601" cy="609600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5B4049A-B778-1DA8-7244-44E0398D8310}"/>
              </a:ext>
            </a:extLst>
          </p:cNvPr>
          <p:cNvCxnSpPr>
            <a:cxnSpLocks/>
            <a:stCxn id="4" idx="2"/>
          </p:cNvCxnSpPr>
          <p:nvPr/>
        </p:nvCxnSpPr>
        <p:spPr>
          <a:xfrm flipV="1">
            <a:off x="3146573" y="4284921"/>
            <a:ext cx="1616813" cy="6750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31D1CBB-A24E-FDC5-EE07-A4DC4560EA22}"/>
              </a:ext>
            </a:extLst>
          </p:cNvPr>
          <p:cNvSpPr txBox="1"/>
          <p:nvPr/>
        </p:nvSpPr>
        <p:spPr>
          <a:xfrm>
            <a:off x="8854673" y="2381118"/>
            <a:ext cx="20901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rgbClr val="3F3A33"/>
                </a:solidFill>
              </a:rPr>
              <a:t>Hide internals — callers unaffected by implementation changes</a:t>
            </a:r>
          </a:p>
        </p:txBody>
      </p:sp>
      <p:sp>
        <p:nvSpPr>
          <p:cNvPr id="8" name="Right Bracket 7">
            <a:extLst>
              <a:ext uri="{FF2B5EF4-FFF2-40B4-BE49-F238E27FC236}">
                <a16:creationId xmlns:a16="http://schemas.microsoft.com/office/drawing/2014/main" id="{45E34E6E-56DA-1190-828B-159D2DD73950}"/>
              </a:ext>
            </a:extLst>
          </p:cNvPr>
          <p:cNvSpPr/>
          <p:nvPr/>
        </p:nvSpPr>
        <p:spPr>
          <a:xfrm rot="10800000">
            <a:off x="8754373" y="2327031"/>
            <a:ext cx="200600" cy="800101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C1F84BB-324A-F3B1-70C7-8D64D6797933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6792027" y="2727081"/>
            <a:ext cx="1962346" cy="110926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5734995-BD5E-7414-0EAE-8A7F53DEF355}"/>
              </a:ext>
            </a:extLst>
          </p:cNvPr>
          <p:cNvSpPr txBox="1"/>
          <p:nvPr/>
        </p:nvSpPr>
        <p:spPr>
          <a:xfrm>
            <a:off x="8621574" y="4819734"/>
            <a:ext cx="2090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rgbClr val="3F3A33"/>
                </a:solidFill>
              </a:rPr>
              <a:t>Shared interface — one change point for all callers</a:t>
            </a:r>
          </a:p>
        </p:txBody>
      </p:sp>
      <p:sp>
        <p:nvSpPr>
          <p:cNvPr id="13" name="Right Bracket 12">
            <a:extLst>
              <a:ext uri="{FF2B5EF4-FFF2-40B4-BE49-F238E27FC236}">
                <a16:creationId xmlns:a16="http://schemas.microsoft.com/office/drawing/2014/main" id="{11FE68F7-0CC2-1D87-EE4F-AFB257104EB9}"/>
              </a:ext>
            </a:extLst>
          </p:cNvPr>
          <p:cNvSpPr/>
          <p:nvPr/>
        </p:nvSpPr>
        <p:spPr>
          <a:xfrm rot="10800000">
            <a:off x="8521272" y="4810168"/>
            <a:ext cx="233100" cy="523220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2C4F8F9-C197-D421-205A-1D7DD9F73AB9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7169482" y="5071778"/>
            <a:ext cx="1351790" cy="2966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ption2">
            <a:extLst>
              <a:ext uri="{FF2B5EF4-FFF2-40B4-BE49-F238E27FC236}">
                <a16:creationId xmlns:a16="http://schemas.microsoft.com/office/drawing/2014/main" id="{E34C02B8-65DE-587D-9457-DBD984F4843A}"/>
              </a:ext>
            </a:extLst>
          </p:cNvPr>
          <p:cNvSpPr>
            <a:spLocks noGrp="1"/>
          </p:cNvSpPr>
          <p:nvPr/>
        </p:nvSpPr>
        <p:spPr>
          <a:xfrm>
            <a:off x="1233376" y="5861198"/>
            <a:ext cx="10026501" cy="484076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en-US" sz="1600" b="1" dirty="0"/>
              <a:t>Together</a:t>
            </a:r>
            <a:r>
              <a:rPr lang="en-US" sz="1600" dirty="0"/>
              <a:t>: UI, communication, and sensor modules change independently — supports product line variants</a:t>
            </a:r>
          </a:p>
        </p:txBody>
      </p:sp>
    </p:spTree>
    <p:extLst>
      <p:ext uri="{BB962C8B-B14F-4D97-AF65-F5344CB8AC3E}">
        <p14:creationId xmlns:p14="http://schemas.microsoft.com/office/powerpoint/2010/main" val="3253696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185531" y="463462"/>
            <a:ext cx="10191306" cy="1269641"/>
          </a:xfrm>
        </p:spPr>
        <p:txBody>
          <a:bodyPr>
            <a:normAutofit fontScale="90000"/>
          </a:bodyPr>
          <a:lstStyle/>
          <a:p>
            <a:r>
              <a:rPr lang="en-US" dirty="0"/>
              <a:t>Step 3 Result: Pattern for Garage Door Opener</a:t>
            </a:r>
          </a:p>
        </p:txBody>
      </p:sp>
      <p:sp>
        <p:nvSpPr>
          <p:cNvPr id="3" name="RationaleAnnotation">
            <a:extLst>
              <a:ext uri="{FF2B5EF4-FFF2-40B4-BE49-F238E27FC236}">
                <a16:creationId xmlns:a16="http://schemas.microsoft.com/office/drawing/2014/main" id="{5595C441-1E88-48CD-8D63-A832FAB08E14}"/>
              </a:ext>
            </a:extLst>
          </p:cNvPr>
          <p:cNvSpPr txBox="1"/>
          <p:nvPr/>
        </p:nvSpPr>
        <p:spPr>
          <a:xfrm>
            <a:off x="6885013" y="1915084"/>
            <a:ext cx="4305754" cy="3262432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>
              <a:buNone/>
            </a:pPr>
            <a:r>
              <a:rPr lang="en-US" sz="2000" b="1" dirty="0">
                <a:solidFill>
                  <a:srgbClr val="BD582C"/>
                </a:solidFill>
              </a:rPr>
              <a:t>Design rationale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b="1" dirty="0">
                <a:solidFill>
                  <a:srgbClr val="3F3A33"/>
                </a:solidFill>
              </a:rPr>
              <a:t>Performance ASR:</a:t>
            </a:r>
          </a:p>
          <a:p>
            <a:pPr marL="114300" indent="-114300"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rgbClr val="3F3A33"/>
                </a:solidFill>
              </a:rPr>
              <a:t>Perf-Critical Comp. → resource efficiency tactic</a:t>
            </a:r>
          </a:p>
          <a:p>
            <a:pPr marL="114300" indent="-114300"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rgbClr val="3F3A33"/>
                </a:solidFill>
              </a:rPr>
              <a:t>Schedule that Guarantees Deadlines → schedule resources tactic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b="1" dirty="0">
                <a:solidFill>
                  <a:srgbClr val="3F3A33"/>
                </a:solidFill>
              </a:rPr>
              <a:t>Modifiability ASR:</a:t>
            </a:r>
          </a:p>
          <a:p>
            <a:pPr marL="114300" indent="-114300">
              <a:buClr>
                <a:schemeClr val="accent1"/>
              </a:buClr>
              <a:buFont typeface="Arial"/>
              <a:buChar char="•"/>
            </a:pPr>
            <a:r>
              <a:rPr lang="en-US" sz="1600" dirty="0">
                <a:solidFill>
                  <a:srgbClr val="3F3A33"/>
                </a:solidFill>
              </a:rPr>
              <a:t>UI + Non-Perf-Critical + VM → separate responsibilities</a:t>
            </a:r>
          </a:p>
          <a:p>
            <a:pPr>
              <a:buNone/>
            </a:pPr>
            <a:endParaRPr lang="en-US" sz="1200" dirty="0"/>
          </a:p>
          <a:p>
            <a:pPr>
              <a:buNone/>
            </a:pPr>
            <a:r>
              <a:rPr lang="en-US" b="1" dirty="0">
                <a:solidFill>
                  <a:srgbClr val="3F3A33"/>
                </a:solidFill>
              </a:rPr>
              <a:t>Legend:</a:t>
            </a:r>
          </a:p>
          <a:p>
            <a:pPr>
              <a:buNone/>
            </a:pPr>
            <a:r>
              <a:rPr lang="en-US" sz="1600" dirty="0">
                <a:solidFill>
                  <a:srgbClr val="3F3A33"/>
                </a:solidFill>
              </a:rPr>
              <a:t>——►  depends on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D760D7-798F-EE27-D8D2-2DE6B78A9F8A}"/>
              </a:ext>
            </a:extLst>
          </p:cNvPr>
          <p:cNvCxnSpPr>
            <a:cxnSpLocks/>
          </p:cNvCxnSpPr>
          <p:nvPr/>
        </p:nvCxnSpPr>
        <p:spPr>
          <a:xfrm>
            <a:off x="7100889" y="4757095"/>
            <a:ext cx="356191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88" name="Group 12287">
            <a:extLst>
              <a:ext uri="{FF2B5EF4-FFF2-40B4-BE49-F238E27FC236}">
                <a16:creationId xmlns:a16="http://schemas.microsoft.com/office/drawing/2014/main" id="{3376EDE2-3CA1-BA48-28FC-C1486330B3C7}"/>
              </a:ext>
            </a:extLst>
          </p:cNvPr>
          <p:cNvGrpSpPr/>
          <p:nvPr/>
        </p:nvGrpSpPr>
        <p:grpSpPr>
          <a:xfrm>
            <a:off x="1185531" y="1942214"/>
            <a:ext cx="5178625" cy="3810000"/>
            <a:chOff x="914400" y="1676400"/>
            <a:chExt cx="5178625" cy="3810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729CC17-4429-F88D-8AD9-465E40F66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1866900"/>
              <a:ext cx="2234822" cy="66675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/>
                <a:t>User Interface</a:t>
              </a:r>
            </a:p>
          </p:txBody>
        </p:sp>
        <p:sp>
          <p:nvSpPr>
            <p:cNvPr id="42" name="Rectangle 6">
              <a:extLst>
                <a:ext uri="{FF2B5EF4-FFF2-40B4-BE49-F238E27FC236}">
                  <a16:creationId xmlns:a16="http://schemas.microsoft.com/office/drawing/2014/main" id="{45162854-5DE4-72CC-AE30-F0EB74950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1676400"/>
              <a:ext cx="399075" cy="1905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43" name="Rectangle 7">
              <a:extLst>
                <a:ext uri="{FF2B5EF4-FFF2-40B4-BE49-F238E27FC236}">
                  <a16:creationId xmlns:a16="http://schemas.microsoft.com/office/drawing/2014/main" id="{F2B31A0A-D099-E85F-5236-0E7E4116EC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3200400"/>
              <a:ext cx="2234822" cy="7620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/>
                <a:t>Non-Performance-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/>
                <a:t>Critical Computation</a:t>
              </a:r>
            </a:p>
          </p:txBody>
        </p:sp>
        <p:sp>
          <p:nvSpPr>
            <p:cNvPr id="44" name="Rectangle 10">
              <a:extLst>
                <a:ext uri="{FF2B5EF4-FFF2-40B4-BE49-F238E27FC236}">
                  <a16:creationId xmlns:a16="http://schemas.microsoft.com/office/drawing/2014/main" id="{DEC79DC6-EB83-405B-7065-A10FD51DC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3009900"/>
              <a:ext cx="399075" cy="1905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45" name="Line 11">
              <a:extLst>
                <a:ext uri="{FF2B5EF4-FFF2-40B4-BE49-F238E27FC236}">
                  <a16:creationId xmlns:a16="http://schemas.microsoft.com/office/drawing/2014/main" id="{04D3FCA2-4310-7FCA-E2DA-B7323824A2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31811" y="3105150"/>
              <a:ext cx="0" cy="9525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46" name="Line 12">
              <a:extLst>
                <a:ext uri="{FF2B5EF4-FFF2-40B4-BE49-F238E27FC236}">
                  <a16:creationId xmlns:a16="http://schemas.microsoft.com/office/drawing/2014/main" id="{08DB51CF-E3BD-EB13-15DA-799B7132C7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31811" y="2819400"/>
              <a:ext cx="0" cy="9525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47" name="Line 13">
              <a:extLst>
                <a:ext uri="{FF2B5EF4-FFF2-40B4-BE49-F238E27FC236}">
                  <a16:creationId xmlns:a16="http://schemas.microsoft.com/office/drawing/2014/main" id="{A127A2B4-5BF8-AE1E-88C8-AB787889B7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31811" y="253365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48" name="Rectangle 14">
              <a:extLst>
                <a:ext uri="{FF2B5EF4-FFF2-40B4-BE49-F238E27FC236}">
                  <a16:creationId xmlns:a16="http://schemas.microsoft.com/office/drawing/2014/main" id="{3A5BE5A1-FE74-7195-851D-F5DE836182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4724400"/>
              <a:ext cx="2234822" cy="7620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/>
                <a:t>Virtual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/>
                <a:t>Machine</a:t>
              </a:r>
            </a:p>
          </p:txBody>
        </p:sp>
        <p:sp>
          <p:nvSpPr>
            <p:cNvPr id="49" name="Rectangle 16">
              <a:extLst>
                <a:ext uri="{FF2B5EF4-FFF2-40B4-BE49-F238E27FC236}">
                  <a16:creationId xmlns:a16="http://schemas.microsoft.com/office/drawing/2014/main" id="{EC9A8DE5-853C-4528-FE6B-551E909FA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400" y="4533900"/>
              <a:ext cx="399075" cy="1905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0" name="Line 17">
              <a:extLst>
                <a:ext uri="{FF2B5EF4-FFF2-40B4-BE49-F238E27FC236}">
                  <a16:creationId xmlns:a16="http://schemas.microsoft.com/office/drawing/2014/main" id="{A3E740E1-7517-4AEE-EE6D-E5A92A68EF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11626" y="453390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1" name="Line 18">
              <a:extLst>
                <a:ext uri="{FF2B5EF4-FFF2-40B4-BE49-F238E27FC236}">
                  <a16:creationId xmlns:a16="http://schemas.microsoft.com/office/drawing/2014/main" id="{B4803E23-9317-2CDF-51AC-1C4EF25236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111626" y="424815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2" name="Line 19">
              <a:extLst>
                <a:ext uri="{FF2B5EF4-FFF2-40B4-BE49-F238E27FC236}">
                  <a16:creationId xmlns:a16="http://schemas.microsoft.com/office/drawing/2014/main" id="{F54C2FE6-624E-E59F-D78C-93C46393D46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11626" y="396240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3" name="Rectangle 20">
              <a:extLst>
                <a:ext uri="{FF2B5EF4-FFF2-40B4-BE49-F238E27FC236}">
                  <a16:creationId xmlns:a16="http://schemas.microsoft.com/office/drawing/2014/main" id="{DEE46354-11D2-2B9A-D886-B3BD59821D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679" y="3200400"/>
              <a:ext cx="2129346" cy="7620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dirty="0"/>
                <a:t>Performance-Critical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 dirty="0"/>
                <a:t>Computation</a:t>
              </a:r>
            </a:p>
          </p:txBody>
        </p:sp>
        <p:sp>
          <p:nvSpPr>
            <p:cNvPr id="54" name="Rectangle 22">
              <a:extLst>
                <a:ext uri="{FF2B5EF4-FFF2-40B4-BE49-F238E27FC236}">
                  <a16:creationId xmlns:a16="http://schemas.microsoft.com/office/drawing/2014/main" id="{A26F7A89-98B4-38BF-38A0-A85CDB5BE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679" y="3009900"/>
              <a:ext cx="399075" cy="1905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5" name="Line 23">
              <a:extLst>
                <a:ext uri="{FF2B5EF4-FFF2-40B4-BE49-F238E27FC236}">
                  <a16:creationId xmlns:a16="http://schemas.microsoft.com/office/drawing/2014/main" id="{C1D1F5A9-A5F8-1544-7EC2-744AEE2DDE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04048" y="3581400"/>
              <a:ext cx="159630" cy="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7" name="Line 26">
              <a:extLst>
                <a:ext uri="{FF2B5EF4-FFF2-40B4-BE49-F238E27FC236}">
                  <a16:creationId xmlns:a16="http://schemas.microsoft.com/office/drawing/2014/main" id="{CFB380AA-9B84-93C2-9554-929EC9E2C3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48297" y="3581400"/>
              <a:ext cx="159630" cy="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8" name="Line 27">
              <a:extLst>
                <a:ext uri="{FF2B5EF4-FFF2-40B4-BE49-F238E27FC236}">
                  <a16:creationId xmlns:a16="http://schemas.microsoft.com/office/drawing/2014/main" id="{ACE2ADF2-53E1-15D3-53CB-0B026FF347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49222" y="3581400"/>
              <a:ext cx="319260" cy="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59" name="Rectangle 28">
              <a:extLst>
                <a:ext uri="{FF2B5EF4-FFF2-40B4-BE49-F238E27FC236}">
                  <a16:creationId xmlns:a16="http://schemas.microsoft.com/office/drawing/2014/main" id="{4CB710CC-FB14-657B-CCC6-D301F900B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679" y="4724400"/>
              <a:ext cx="2118147" cy="7620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dirty="0"/>
                <a:t>Schedule that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 dirty="0"/>
                <a:t>Guarantees Deadlines</a:t>
              </a:r>
            </a:p>
          </p:txBody>
        </p:sp>
        <p:sp>
          <p:nvSpPr>
            <p:cNvPr id="60" name="Rectangle 30">
              <a:extLst>
                <a:ext uri="{FF2B5EF4-FFF2-40B4-BE49-F238E27FC236}">
                  <a16:creationId xmlns:a16="http://schemas.microsoft.com/office/drawing/2014/main" id="{70FFF483-3184-4BCD-1C87-A92D683E7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3679" y="4533900"/>
              <a:ext cx="399075" cy="190500"/>
            </a:xfrm>
            <a:prstGeom prst="rect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61" name="Line 31">
              <a:extLst>
                <a:ext uri="{FF2B5EF4-FFF2-40B4-BE49-F238E27FC236}">
                  <a16:creationId xmlns:a16="http://schemas.microsoft.com/office/drawing/2014/main" id="{10F97B9C-3857-77E9-102A-184D89A46C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720" y="453390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62" name="Line 32">
              <a:extLst>
                <a:ext uri="{FF2B5EF4-FFF2-40B4-BE49-F238E27FC236}">
                  <a16:creationId xmlns:a16="http://schemas.microsoft.com/office/drawing/2014/main" id="{ADEA6BF3-76E0-3919-DE14-6E084546BB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720" y="424815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  <p:sp>
          <p:nvSpPr>
            <p:cNvPr id="63" name="Line 33">
              <a:extLst>
                <a:ext uri="{FF2B5EF4-FFF2-40B4-BE49-F238E27FC236}">
                  <a16:creationId xmlns:a16="http://schemas.microsoft.com/office/drawing/2014/main" id="{56E4C06D-B2DE-ADE7-F72D-7BEEBC479B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40720" y="3962400"/>
              <a:ext cx="0" cy="190500"/>
            </a:xfrm>
            <a:prstGeom prst="line">
              <a:avLst/>
            </a:prstGeom>
            <a:solidFill>
              <a:schemeClr val="bg2">
                <a:lumMod val="60000"/>
                <a:lumOff val="40000"/>
              </a:schemeClr>
            </a:solidFill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07958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201479" y="457200"/>
            <a:ext cx="10632558" cy="1286540"/>
          </a:xfrm>
        </p:spPr>
        <p:txBody>
          <a:bodyPr>
            <a:normAutofit fontScale="90000"/>
          </a:bodyPr>
          <a:lstStyle/>
          <a:p>
            <a:pPr marL="519113" indent="-457200"/>
            <a:r>
              <a:rPr lang="en-US" altLang="en-US" dirty="0"/>
              <a:t>Step 4: Validate Design and Refine Requirements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285046"/>
              </p:ext>
            </p:extLst>
          </p:nvPr>
        </p:nvGraphicFramePr>
        <p:xfrm>
          <a:off x="1307806" y="2214083"/>
          <a:ext cx="9856380" cy="1772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2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3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393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Requirements satisfied</a:t>
                      </a:r>
                    </a:p>
                  </a:txBody>
                  <a:tcPr marT="45674" marB="456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7475" indent="-117475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Done, no more refinement</a:t>
                      </a:r>
                    </a:p>
                  </a:txBody>
                  <a:tcPr marT="45674" marB="456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486">
                <a:tc>
                  <a:txBody>
                    <a:bodyPr/>
                    <a:lstStyle/>
                    <a:p>
                      <a:r>
                        <a:rPr lang="en-US" sz="1600" dirty="0"/>
                        <a:t>Requirements not fully satisfied</a:t>
                      </a:r>
                    </a:p>
                  </a:txBody>
                  <a:tcPr marT="45674" marB="456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Defer to the next iteration</a:t>
                      </a:r>
                    </a:p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Delegate or distribute  requirement satisfaction to sub-module elements</a:t>
                      </a:r>
                      <a:r>
                        <a:rPr lang="en-US" sz="1600" baseline="0" dirty="0"/>
                        <a:t> </a:t>
                      </a:r>
                      <a:endParaRPr lang="en-US" sz="1600" dirty="0"/>
                    </a:p>
                  </a:txBody>
                  <a:tcPr marT="45674" marB="456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486">
                <a:tc>
                  <a:txBody>
                    <a:bodyPr/>
                    <a:lstStyle/>
                    <a:p>
                      <a:r>
                        <a:rPr lang="en-US" sz="1600" dirty="0"/>
                        <a:t>Requirements cannot be satisfied with this design</a:t>
                      </a:r>
                    </a:p>
                  </a:txBody>
                  <a:tcPr marT="45674" marB="456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Revisit the design -  backtrack</a:t>
                      </a:r>
                    </a:p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Previous designs become a constraint – account for them before backtracking</a:t>
                      </a:r>
                    </a:p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Negotiate the ASR with stakeholders</a:t>
                      </a:r>
                    </a:p>
                  </a:txBody>
                  <a:tcPr marT="45674" marB="4567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29" name="TextBox 7"/>
          <p:cNvSpPr txBox="1">
            <a:spLocks noChangeArrowheads="1"/>
          </p:cNvSpPr>
          <p:nvPr/>
        </p:nvSpPr>
        <p:spPr bwMode="auto">
          <a:xfrm>
            <a:off x="1201479" y="1850066"/>
            <a:ext cx="5583644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C00000"/>
                </a:solidFill>
                <a:latin typeface="Helvetica" panose="020B0604020202020204" pitchFamily="34" charset="0"/>
              </a:rPr>
              <a:t>Test the element design for requirements satisfaction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0FEBE0D-3C16-8A48-823B-A43F20F03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704069"/>
              </p:ext>
            </p:extLst>
          </p:nvPr>
        </p:nvGraphicFramePr>
        <p:xfrm>
          <a:off x="1307805" y="4400475"/>
          <a:ext cx="98563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7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8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4202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ASRs Not Met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202">
                <a:tc>
                  <a:txBody>
                    <a:bodyPr/>
                    <a:lstStyle/>
                    <a:p>
                      <a:r>
                        <a:rPr lang="en-US" sz="1600" dirty="0"/>
                        <a:t>Quality attribute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Apply tactics to address the trade-off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7258">
                <a:tc>
                  <a:txBody>
                    <a:bodyPr/>
                    <a:lstStyle/>
                    <a:p>
                      <a:r>
                        <a:rPr lang="en-US" sz="1600" dirty="0"/>
                        <a:t>Functional responsibility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Add responsibilities to existing module</a:t>
                      </a:r>
                    </a:p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Create new</a:t>
                      </a:r>
                      <a:r>
                        <a:rPr lang="en-US" sz="1600" baseline="0" dirty="0"/>
                        <a:t> module</a:t>
                      </a:r>
                      <a:endParaRPr lang="en-US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7258">
                <a:tc>
                  <a:txBody>
                    <a:bodyPr/>
                    <a:lstStyle/>
                    <a:p>
                      <a:r>
                        <a:rPr lang="en-US" sz="1600" dirty="0"/>
                        <a:t>Constraint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Modify the design</a:t>
                      </a:r>
                    </a:p>
                    <a:p>
                      <a:pPr marL="117475" indent="-117475">
                        <a:buFont typeface="Arial" pitchFamily="34" charset="0"/>
                        <a:buChar char="•"/>
                      </a:pPr>
                      <a:r>
                        <a:rPr lang="en-US" sz="1600" dirty="0"/>
                        <a:t>Relax the constraint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7">
            <a:extLst>
              <a:ext uri="{FF2B5EF4-FFF2-40B4-BE49-F238E27FC236}">
                <a16:creationId xmlns:a16="http://schemas.microsoft.com/office/drawing/2014/main" id="{0DFD4F00-6AF1-6F28-F911-D15F874CC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743" y="4043740"/>
            <a:ext cx="4942379" cy="34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·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Symbol" panose="05050102010706020507" pitchFamily="18" charset="2"/>
              <a:buChar char="-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Font typeface="Wingdings" panose="05000000000000000000" pitchFamily="2" charset="2"/>
              <a:buChar char="§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o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ct val="30000"/>
              </a:spcBef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447F"/>
              </a:buClr>
              <a:buSzPct val="100000"/>
              <a:buChar char="·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C00000"/>
                </a:solidFill>
                <a:latin typeface="Helvetica" panose="020B0604020202020204" pitchFamily="34" charset="0"/>
              </a:rPr>
              <a:t>If not fully satisfied, apply targeted remediation</a:t>
            </a:r>
          </a:p>
        </p:txBody>
      </p:sp>
    </p:spTree>
    <p:extLst>
      <p:ext uri="{BB962C8B-B14F-4D97-AF65-F5344CB8AC3E}">
        <p14:creationId xmlns:p14="http://schemas.microsoft.com/office/powerpoint/2010/main" val="32830602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212111" y="457199"/>
            <a:ext cx="10499651" cy="1281223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Step 5: Repeat Until all ASRs Have Been Satisfied</a:t>
            </a:r>
          </a:p>
        </p:txBody>
      </p:sp>
      <p:sp>
        <p:nvSpPr>
          <p:cNvPr id="15363" name="Content Placeholder 3"/>
          <p:cNvSpPr>
            <a:spLocks noGrp="1"/>
          </p:cNvSpPr>
          <p:nvPr>
            <p:ph idx="1"/>
          </p:nvPr>
        </p:nvSpPr>
        <p:spPr>
          <a:xfrm>
            <a:off x="1212112" y="2011471"/>
            <a:ext cx="9952074" cy="4122738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If all ASRs satisfied, done – </a:t>
            </a:r>
            <a:r>
              <a:rPr lang="en-US" altLang="en-US" b="1" dirty="0"/>
              <a:t>a workable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Or elaborated sufficiently for construction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(or you run out of time and money)</a:t>
            </a:r>
          </a:p>
          <a:p>
            <a:pPr marL="0" indent="0">
              <a:buNone/>
            </a:pPr>
            <a:r>
              <a:rPr lang="en-US" altLang="en-US" dirty="0"/>
              <a:t>Otherwise 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Repeat step 1 – choose the next (sub)element(s) to design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e.g., garage door opener: Performance &amp; Modifiability ASRs satisfied; next iteration addresses Interoperability ASR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Repeat steps 2-4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As necessary refine use cases and QA scenarios as ASRs for the next design iteration</a:t>
            </a:r>
          </a:p>
        </p:txBody>
      </p:sp>
    </p:spTree>
    <p:extLst>
      <p:ext uri="{BB962C8B-B14F-4D97-AF65-F5344CB8AC3E}">
        <p14:creationId xmlns:p14="http://schemas.microsoft.com/office/powerpoint/2010/main" val="41322893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222744" y="457200"/>
            <a:ext cx="9893596" cy="1291856"/>
          </a:xfrm>
        </p:spPr>
        <p:txBody>
          <a:bodyPr>
            <a:normAutofit fontScale="90000"/>
          </a:bodyPr>
          <a:lstStyle/>
          <a:p>
            <a:r>
              <a:rPr lang="en-US" altLang="en-US" dirty="0"/>
              <a:t>Are the ASRs Satisfied?</a:t>
            </a:r>
            <a:br>
              <a:rPr lang="en-US" altLang="en-US" dirty="0"/>
            </a:br>
            <a:r>
              <a:rPr lang="en-US" altLang="en-US" dirty="0"/>
              <a:t>Or is the Design Sufficient?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1222744" y="1828800"/>
            <a:ext cx="9893596" cy="3962401"/>
          </a:xfrm>
        </p:spPr>
        <p:txBody>
          <a:bodyPr/>
          <a:lstStyle/>
          <a:p>
            <a:pPr marL="0">
              <a:buNone/>
            </a:pPr>
            <a:r>
              <a:rPr lang="en-US" altLang="en-US" b="1" dirty="0"/>
              <a:t>Modifiability ASR – </a:t>
            </a:r>
            <a:r>
              <a:rPr lang="en-US" altLang="en-US" b="1" dirty="0">
                <a:solidFill>
                  <a:srgbClr val="637052"/>
                </a:solidFill>
              </a:rPr>
              <a:t>✓ Satisfied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Device and controls differ for various products in product 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Product processors differ</a:t>
            </a:r>
          </a:p>
          <a:p>
            <a:pPr marL="0">
              <a:buNone/>
            </a:pPr>
            <a:r>
              <a:rPr lang="en-US" altLang="en-US" b="1" dirty="0"/>
              <a:t>Performance ASR – </a:t>
            </a:r>
            <a:r>
              <a:rPr lang="en-US" altLang="en-US" b="1" dirty="0">
                <a:solidFill>
                  <a:srgbClr val="637052"/>
                </a:solidFill>
              </a:rPr>
              <a:t>✓ Satisfied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Garage door descent must stop within 0.1 second after obstacle detection</a:t>
            </a:r>
          </a:p>
          <a:p>
            <a:pPr marL="0">
              <a:buNone/>
            </a:pPr>
            <a:r>
              <a:rPr lang="en-US" altLang="en-US" b="1" dirty="0"/>
              <a:t>Interoperability ASR – </a:t>
            </a:r>
            <a:r>
              <a:rPr lang="en-US" altLang="en-US" b="1" dirty="0">
                <a:solidFill>
                  <a:srgbClr val="E48312"/>
                </a:solidFill>
              </a:rPr>
              <a:t>Next Iteration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/>
              <a:t>Access to opener from home info system for control and diagnostics with proprietary protocol</a:t>
            </a:r>
          </a:p>
        </p:txBody>
      </p:sp>
    </p:spTree>
    <p:extLst>
      <p:ext uri="{BB962C8B-B14F-4D97-AF65-F5344CB8AC3E}">
        <p14:creationId xmlns:p14="http://schemas.microsoft.com/office/powerpoint/2010/main" val="1307240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907F2-AD05-98B1-B7D7-CBC39ECB6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Attribute Driven Design (ADD)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FE231-004F-5384-979D-FAFD04256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en-US" dirty="0"/>
              <a:t>The SA Design Reference Model formalizes as ADD (Bass, Clements &amp; Kazman – SAiP Ch. 20):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48312"/>
                </a:solidFill>
              </a:rPr>
              <a:t>Step 1: </a:t>
            </a:r>
            <a:r>
              <a:rPr lang="en-US" dirty="0"/>
              <a:t>Choose a system element to design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48312"/>
                </a:solidFill>
              </a:rPr>
              <a:t>Step 2: </a:t>
            </a:r>
            <a:r>
              <a:rPr lang="en-US" dirty="0"/>
              <a:t>Identify ASRs – write quality attribute scenarios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48312"/>
                </a:solidFill>
              </a:rPr>
              <a:t>Step 3: </a:t>
            </a:r>
            <a:r>
              <a:rPr lang="en-US" dirty="0"/>
              <a:t>Generate a design solution – patterns, tactics, module decomposition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48312"/>
                </a:solidFill>
              </a:rPr>
              <a:t>Step 4: </a:t>
            </a:r>
            <a:r>
              <a:rPr lang="en-US" dirty="0"/>
              <a:t>Verify – analyze decisions, check ASR satisfaction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E48312"/>
                </a:solidFill>
              </a:rPr>
              <a:t>Step 5: </a:t>
            </a:r>
            <a:r>
              <a:rPr lang="en-US" dirty="0"/>
              <a:t>Repeat until all ASRs are satisfied</a:t>
            </a:r>
          </a:p>
        </p:txBody>
      </p:sp>
    </p:spTree>
    <p:extLst>
      <p:ext uri="{BB962C8B-B14F-4D97-AF65-F5344CB8AC3E}">
        <p14:creationId xmlns:p14="http://schemas.microsoft.com/office/powerpoint/2010/main" val="5222114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1201480" y="457199"/>
            <a:ext cx="7687826" cy="1281223"/>
          </a:xfrm>
        </p:spPr>
        <p:txBody>
          <a:bodyPr>
            <a:normAutofit/>
          </a:bodyPr>
          <a:lstStyle/>
          <a:p>
            <a:r>
              <a:rPr lang="en-US" altLang="en-US" dirty="0"/>
              <a:t>Next Iteration Decomposition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1480" y="1927153"/>
            <a:ext cx="9920176" cy="4023360"/>
          </a:xfrm>
        </p:spPr>
        <p:txBody>
          <a:bodyPr>
            <a:normAutofit lnSpcReduction="10000"/>
          </a:bodyPr>
          <a:lstStyle/>
          <a:p>
            <a:pPr marL="0">
              <a:buNone/>
            </a:pPr>
            <a:r>
              <a:rPr lang="en-US" b="1" dirty="0"/>
              <a:t>Step 3, Iteration 2 – define sub-modules, assign functionality</a:t>
            </a:r>
          </a:p>
          <a:p>
            <a:pPr marL="0">
              <a:buNone/>
            </a:pPr>
            <a:r>
              <a:rPr lang="en-US" b="1" dirty="0"/>
              <a:t>Virtual Machine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Sensors/actuators VM – standardizes hardware device interfaces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Communications VM – standardizes network/protocol interfaces</a:t>
            </a:r>
          </a:p>
          <a:p>
            <a:pPr marL="0">
              <a:buNone/>
            </a:pPr>
            <a:r>
              <a:rPr lang="en-US" b="1" dirty="0"/>
              <a:t>Non-Performance-Critical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Diagnostics and normal door raising/lowering sub-modules</a:t>
            </a:r>
          </a:p>
          <a:p>
            <a:pPr marL="0">
              <a:buNone/>
            </a:pPr>
            <a:r>
              <a:rPr lang="en-US" b="1" dirty="0"/>
              <a:t>Performance-Critical Module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Obstacle detection and door halting functions</a:t>
            </a:r>
          </a:p>
          <a:p>
            <a:pPr marL="0">
              <a:buNone/>
            </a:pPr>
            <a:r>
              <a:rPr lang="en-US" b="1" dirty="0"/>
              <a:t>Connections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VM sub-modules expose standardized interfaces upward to functional modules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Performance-critical sub-module depends on Schedule that Guarantees Deadlines</a:t>
            </a:r>
          </a:p>
        </p:txBody>
      </p:sp>
    </p:spTree>
    <p:extLst>
      <p:ext uri="{BB962C8B-B14F-4D97-AF65-F5344CB8AC3E}">
        <p14:creationId xmlns:p14="http://schemas.microsoft.com/office/powerpoint/2010/main" val="10796529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211997" y="538368"/>
            <a:ext cx="8153069" cy="1168797"/>
          </a:xfrm>
        </p:spPr>
        <p:txBody>
          <a:bodyPr>
            <a:normAutofit/>
          </a:bodyPr>
          <a:lstStyle/>
          <a:p>
            <a:r>
              <a:rPr lang="en-US" altLang="en-US" dirty="0"/>
              <a:t>Iteration 2 Module View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021065" y="2071528"/>
            <a:ext cx="1910993" cy="56818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 dirty="0"/>
              <a:t>User Interface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52700" y="3370241"/>
            <a:ext cx="1672119" cy="64935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/>
              <a:t>Diagnose</a:t>
            </a: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52700" y="3207902"/>
            <a:ext cx="398124" cy="16233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endParaRPr lang="en-US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552700" y="4912463"/>
            <a:ext cx="1751744" cy="64935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 dirty="0"/>
              <a:t>Communication</a:t>
            </a:r>
          </a:p>
          <a:p>
            <a:pPr algn="ctr">
              <a:lnSpc>
                <a:spcPct val="90000"/>
              </a:lnSpc>
              <a:defRPr/>
            </a:pPr>
            <a:r>
              <a:rPr lang="en-US" dirty="0"/>
              <a:t>Virtual Machine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2552700" y="4750124"/>
            <a:ext cx="398124" cy="16233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endParaRPr lang="en-US"/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auto">
          <a:xfrm>
            <a:off x="5021066" y="3370241"/>
            <a:ext cx="1910993" cy="64935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/>
              <a:t>Raising/Lowering</a:t>
            </a:r>
          </a:p>
          <a:p>
            <a:pPr algn="ctr">
              <a:lnSpc>
                <a:spcPct val="90000"/>
              </a:lnSpc>
              <a:defRPr/>
            </a:pPr>
            <a:r>
              <a:rPr lang="en-US"/>
              <a:t>Door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auto">
          <a:xfrm>
            <a:off x="5021066" y="3207902"/>
            <a:ext cx="398124" cy="16233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endParaRPr lang="en-US"/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5498815" y="4912463"/>
            <a:ext cx="1831369" cy="64935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/>
              <a:t>Sensor/Actuator</a:t>
            </a:r>
          </a:p>
          <a:p>
            <a:pPr algn="ctr">
              <a:lnSpc>
                <a:spcPct val="90000"/>
              </a:lnSpc>
              <a:defRPr/>
            </a:pPr>
            <a:r>
              <a:rPr lang="en-US"/>
              <a:t>Virtual Machine</a:t>
            </a: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 flipV="1">
            <a:off x="7887556" y="4912463"/>
            <a:ext cx="0" cy="162339"/>
          </a:xfrm>
          <a:prstGeom prst="line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endParaRPr lang="en-US"/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7648682" y="3370241"/>
            <a:ext cx="1831369" cy="64935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/>
              <a:t>Obstacle</a:t>
            </a:r>
          </a:p>
          <a:p>
            <a:pPr algn="ctr">
              <a:lnSpc>
                <a:spcPct val="90000"/>
              </a:lnSpc>
              <a:defRPr/>
            </a:pPr>
            <a:r>
              <a:rPr lang="en-US"/>
              <a:t>Detection</a:t>
            </a:r>
          </a:p>
        </p:txBody>
      </p:sp>
      <p:sp>
        <p:nvSpPr>
          <p:cNvPr id="28" name="Rectangle 29"/>
          <p:cNvSpPr>
            <a:spLocks noChangeArrowheads="1"/>
          </p:cNvSpPr>
          <p:nvPr/>
        </p:nvSpPr>
        <p:spPr bwMode="auto">
          <a:xfrm>
            <a:off x="7807931" y="4912463"/>
            <a:ext cx="1831369" cy="892865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en-US"/>
              <a:t>Scheduler that</a:t>
            </a:r>
          </a:p>
          <a:p>
            <a:pPr algn="ctr">
              <a:lnSpc>
                <a:spcPct val="90000"/>
              </a:lnSpc>
              <a:defRPr/>
            </a:pPr>
            <a:r>
              <a:rPr lang="en-US"/>
              <a:t>Guarantees</a:t>
            </a:r>
          </a:p>
          <a:p>
            <a:pPr algn="ctr">
              <a:lnSpc>
                <a:spcPct val="90000"/>
              </a:lnSpc>
              <a:defRPr/>
            </a:pPr>
            <a:r>
              <a:rPr lang="en-US"/>
              <a:t>Deadlines</a:t>
            </a:r>
          </a:p>
        </p:txBody>
      </p:sp>
      <p:sp>
        <p:nvSpPr>
          <p:cNvPr id="29" name="Rectangle 31"/>
          <p:cNvSpPr>
            <a:spLocks noChangeArrowheads="1"/>
          </p:cNvSpPr>
          <p:nvPr/>
        </p:nvSpPr>
        <p:spPr bwMode="auto">
          <a:xfrm>
            <a:off x="7648682" y="3207902"/>
            <a:ext cx="318499" cy="16233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endParaRPr lang="en-US"/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auto">
          <a:xfrm>
            <a:off x="7807931" y="4750124"/>
            <a:ext cx="318499" cy="16233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endParaRPr lang="en-US"/>
          </a:p>
        </p:txBody>
      </p:sp>
      <p:sp>
        <p:nvSpPr>
          <p:cNvPr id="18500" name="HIS Box"/>
          <p:cNvSpPr>
            <a:spLocks noGrp="1"/>
          </p:cNvSpPr>
          <p:nvPr/>
        </p:nvSpPr>
        <p:spPr bwMode="auto">
          <a:xfrm>
            <a:off x="457200" y="4914900"/>
            <a:ext cx="1752600" cy="647700"/>
          </a:xfrm>
          <a:prstGeom prst="rect">
            <a:avLst/>
          </a:prstGeom>
          <a:solidFill>
            <a:schemeClr val="lt2"/>
          </a:solidFill>
          <a:ln w="9525">
            <a:solidFill>
              <a:schemeClr val="tx1"/>
            </a:solidFill>
            <a:prstDash val="sysDash"/>
            <a:miter lim="800000"/>
          </a:ln>
        </p:spPr>
        <p:txBody>
          <a:bodyPr anchor="ctr"/>
          <a:lstStyle/>
          <a:p>
            <a:pPr algn="ctr"/>
            <a:r>
              <a:rPr lang="en-US" dirty="0"/>
              <a:t>Home Info System</a:t>
            </a:r>
          </a:p>
        </p:txBody>
      </p:sp>
      <p:sp>
        <p:nvSpPr>
          <p:cNvPr id="18501" name="HIS Tab"/>
          <p:cNvSpPr>
            <a:spLocks noGrp="1"/>
          </p:cNvSpPr>
          <p:nvPr/>
        </p:nvSpPr>
        <p:spPr bwMode="auto">
          <a:xfrm>
            <a:off x="457200" y="4750800"/>
            <a:ext cx="393700" cy="165100"/>
          </a:xfrm>
          <a:prstGeom prst="rect">
            <a:avLst/>
          </a:prstGeom>
          <a:solidFill>
            <a:schemeClr val="lt2"/>
          </a:solidFill>
          <a:ln w="9525">
            <a:solidFill>
              <a:schemeClr val="tx1"/>
            </a:solidFill>
            <a:prstDash val="sysDash"/>
            <a:miter lim="800000"/>
          </a:ln>
        </p:spPr>
        <p:txBody>
          <a:bodyPr/>
          <a:lstStyle/>
          <a:p>
            <a:endParaRPr lang="en-US" dirty="0"/>
          </a:p>
        </p:txBody>
      </p:sp>
      <p:cxnSp>
        <p:nvCxnSpPr>
          <p:cNvPr id="4" name="Connector: Elbow 3">
            <a:extLst>
              <a:ext uri="{FF2B5EF4-FFF2-40B4-BE49-F238E27FC236}">
                <a16:creationId xmlns:a16="http://schemas.microsoft.com/office/drawing/2014/main" id="{E16FDC6F-A242-8C22-DB99-B8E4C97B7FFA}"/>
              </a:ext>
            </a:extLst>
          </p:cNvPr>
          <p:cNvCxnSpPr>
            <a:cxnSpLocks/>
            <a:stCxn id="5" idx="1"/>
            <a:endCxn id="6" idx="0"/>
          </p:cNvCxnSpPr>
          <p:nvPr/>
        </p:nvCxnSpPr>
        <p:spPr>
          <a:xfrm rot="10800000" flipV="1">
            <a:off x="3388761" y="2355621"/>
            <a:ext cx="1632305" cy="1014619"/>
          </a:xfrm>
          <a:prstGeom prst="bentConnector2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33" name="Straight Arrow Connector 18432">
            <a:extLst>
              <a:ext uri="{FF2B5EF4-FFF2-40B4-BE49-F238E27FC236}">
                <a16:creationId xmlns:a16="http://schemas.microsoft.com/office/drawing/2014/main" id="{A57190DD-9509-B42A-EAD5-2588EC55657F}"/>
              </a:ext>
            </a:extLst>
          </p:cNvPr>
          <p:cNvCxnSpPr>
            <a:cxnSpLocks/>
            <a:stCxn id="16" idx="0"/>
            <a:endCxn id="5" idx="2"/>
          </p:cNvCxnSpPr>
          <p:nvPr/>
        </p:nvCxnSpPr>
        <p:spPr>
          <a:xfrm flipH="1" flipV="1">
            <a:off x="5976562" y="2639715"/>
            <a:ext cx="1" cy="730526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36" name="Straight Arrow Connector 18435">
            <a:extLst>
              <a:ext uri="{FF2B5EF4-FFF2-40B4-BE49-F238E27FC236}">
                <a16:creationId xmlns:a16="http://schemas.microsoft.com/office/drawing/2014/main" id="{96594BA4-F38A-9757-A7C6-479C06486B98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8564367" y="4019598"/>
            <a:ext cx="0" cy="85543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38" name="Straight Arrow Connector 18437">
            <a:extLst>
              <a:ext uri="{FF2B5EF4-FFF2-40B4-BE49-F238E27FC236}">
                <a16:creationId xmlns:a16="http://schemas.microsoft.com/office/drawing/2014/main" id="{1B80F5D8-3EF8-BCC1-4782-A69370680F89}"/>
              </a:ext>
            </a:extLst>
          </p:cNvPr>
          <p:cNvCxnSpPr>
            <a:stCxn id="27" idx="1"/>
            <a:endCxn id="16" idx="3"/>
          </p:cNvCxnSpPr>
          <p:nvPr/>
        </p:nvCxnSpPr>
        <p:spPr>
          <a:xfrm flipH="1">
            <a:off x="6932059" y="3694920"/>
            <a:ext cx="716623" cy="0"/>
          </a:xfrm>
          <a:prstGeom prst="straightConnector1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40" name="Connector: Elbow 18439">
            <a:extLst>
              <a:ext uri="{FF2B5EF4-FFF2-40B4-BE49-F238E27FC236}">
                <a16:creationId xmlns:a16="http://schemas.microsoft.com/office/drawing/2014/main" id="{3CA3D045-6C0F-A911-E309-E4D1156A29EE}"/>
              </a:ext>
            </a:extLst>
          </p:cNvPr>
          <p:cNvCxnSpPr/>
          <p:nvPr/>
        </p:nvCxnSpPr>
        <p:spPr>
          <a:xfrm rot="5400000" flipH="1" flipV="1">
            <a:off x="6875775" y="4139556"/>
            <a:ext cx="1052844" cy="492970"/>
          </a:xfrm>
          <a:prstGeom prst="bentConnector3">
            <a:avLst>
              <a:gd name="adj1" fmla="val 99989"/>
            </a:avLst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43" name="Connector: Elbow 18442">
            <a:extLst>
              <a:ext uri="{FF2B5EF4-FFF2-40B4-BE49-F238E27FC236}">
                <a16:creationId xmlns:a16="http://schemas.microsoft.com/office/drawing/2014/main" id="{6C3B7F1D-9B8D-FC16-600C-154BF92C1822}"/>
              </a:ext>
            </a:extLst>
          </p:cNvPr>
          <p:cNvCxnSpPr>
            <a:cxnSpLocks/>
            <a:stCxn id="22" idx="0"/>
            <a:endCxn id="6" idx="2"/>
          </p:cNvCxnSpPr>
          <p:nvPr/>
        </p:nvCxnSpPr>
        <p:spPr>
          <a:xfrm rot="16200000" flipV="1">
            <a:off x="4455198" y="2953161"/>
            <a:ext cx="892865" cy="302574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47" name="Connector: Elbow 18446">
            <a:extLst>
              <a:ext uri="{FF2B5EF4-FFF2-40B4-BE49-F238E27FC236}">
                <a16:creationId xmlns:a16="http://schemas.microsoft.com/office/drawing/2014/main" id="{60934E4B-3D85-F837-F3AA-2506340CABF9}"/>
              </a:ext>
            </a:extLst>
          </p:cNvPr>
          <p:cNvCxnSpPr>
            <a:stCxn id="11" idx="0"/>
            <a:endCxn id="16" idx="2"/>
          </p:cNvCxnSpPr>
          <p:nvPr/>
        </p:nvCxnSpPr>
        <p:spPr>
          <a:xfrm rot="5400000" flipH="1" flipV="1">
            <a:off x="4256135" y="3192036"/>
            <a:ext cx="892865" cy="2547991"/>
          </a:xfrm>
          <a:prstGeom prst="bentConnector3">
            <a:avLst/>
          </a:prstGeom>
          <a:ln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49" name="Straight Arrow Connector 18448">
            <a:extLst>
              <a:ext uri="{FF2B5EF4-FFF2-40B4-BE49-F238E27FC236}">
                <a16:creationId xmlns:a16="http://schemas.microsoft.com/office/drawing/2014/main" id="{67991EBB-B534-885B-F0E8-C6E07E773E9E}"/>
              </a:ext>
            </a:extLst>
          </p:cNvPr>
          <p:cNvCxnSpPr>
            <a:stCxn id="18500" idx="3"/>
            <a:endCxn id="11" idx="1"/>
          </p:cNvCxnSpPr>
          <p:nvPr/>
        </p:nvCxnSpPr>
        <p:spPr>
          <a:xfrm flipV="1">
            <a:off x="2209800" y="5237142"/>
            <a:ext cx="342900" cy="16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1453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5516-2369-4312-B0A5-D3E60CC5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design the HC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FC094-178F-4657-842E-4C76EA06B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Users Register</a:t>
            </a:r>
          </a:p>
          <a:p>
            <a:r>
              <a:rPr lang="en-US" dirty="0"/>
              <a:t>Users select Health plan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Online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By Mail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By phone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61B7A-C053-C4B9-F2FA-169105016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B381FD6D-F984-51AF-8059-C55368619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934" y="730815"/>
            <a:ext cx="9929303" cy="99403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CA" altLang="en-US" dirty="0">
                <a:latin typeface="+mn-lt"/>
                <a:ea typeface="Garamond" pitchFamily="18" charset="0"/>
                <a:cs typeface="Garamond" pitchFamily="18" charset="0"/>
              </a:rPr>
              <a:t>ADD Step 2: Define Attribute Scenarios</a:t>
            </a:r>
            <a:endParaRPr lang="en-US" altLang="en-US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0230D3-F697-A7B7-9013-52D5D67C95F0}"/>
              </a:ext>
            </a:extLst>
          </p:cNvPr>
          <p:cNvSpPr txBox="1"/>
          <p:nvPr/>
        </p:nvSpPr>
        <p:spPr>
          <a:xfrm>
            <a:off x="1218934" y="1789459"/>
            <a:ext cx="9929302" cy="4596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Define attribute scenarios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Source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Stimulus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Artifact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Environment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Response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Measure</a:t>
            </a:r>
          </a:p>
          <a:p>
            <a:pPr>
              <a:spcBef>
                <a:spcPts val="1000"/>
              </a:spcBef>
            </a:pPr>
            <a:r>
              <a:rPr lang="en-US" sz="2000" dirty="0"/>
              <a:t>e.g.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Source: </a:t>
            </a:r>
            <a:r>
              <a:rPr lang="en-US" dirty="0"/>
              <a:t>Students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Stimulus: </a:t>
            </a:r>
            <a:r>
              <a:rPr lang="en-US" dirty="0"/>
              <a:t>Payment request submitted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Artifact: </a:t>
            </a:r>
            <a:r>
              <a:rPr lang="en-US" dirty="0"/>
              <a:t>Payment service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Environment: </a:t>
            </a:r>
            <a:r>
              <a:rPr lang="en-US" dirty="0"/>
              <a:t>Peak load (500 simultaneous users)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Response: </a:t>
            </a:r>
            <a:r>
              <a:rPr lang="en-US" dirty="0"/>
              <a:t>Processes all payments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Measure: </a:t>
            </a:r>
            <a:r>
              <a:rPr lang="en-US" dirty="0"/>
              <a:t>Within 2 sec for 95%</a:t>
            </a:r>
          </a:p>
          <a:p>
            <a:pPr>
              <a:spcBef>
                <a:spcPts val="1000"/>
              </a:spcBef>
            </a:pPr>
            <a:r>
              <a:rPr lang="en-US" sz="2000" dirty="0"/>
              <a:t>Result: concrete, testable quality requirements</a:t>
            </a:r>
          </a:p>
        </p:txBody>
      </p:sp>
    </p:spTree>
    <p:extLst>
      <p:ext uri="{BB962C8B-B14F-4D97-AF65-F5344CB8AC3E}">
        <p14:creationId xmlns:p14="http://schemas.microsoft.com/office/powerpoint/2010/main" val="332564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42C3B-3E24-82DD-A625-1AB15F618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383B424-F418-949B-2FDC-6A2137DC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86" y="762161"/>
            <a:ext cx="8718115" cy="99403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CA" altLang="en-US" dirty="0">
                <a:latin typeface="+mn-lt"/>
                <a:ea typeface="Garamond" pitchFamily="18" charset="0"/>
                <a:cs typeface="Garamond" pitchFamily="18" charset="0"/>
              </a:rPr>
              <a:t>ADD Step 3: Design Solution</a:t>
            </a:r>
            <a:endParaRPr lang="en-US" altLang="en-US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FC9E04-4B3C-7585-1450-76BE68064E2D}"/>
              </a:ext>
            </a:extLst>
          </p:cNvPr>
          <p:cNvSpPr txBox="1"/>
          <p:nvPr/>
        </p:nvSpPr>
        <p:spPr>
          <a:xfrm>
            <a:off x="1202986" y="1756194"/>
            <a:ext cx="9967934" cy="3082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Patterns &amp; tactics satisfy QA scenarios; apply with FRs to decompose into services</a:t>
            </a:r>
          </a:p>
          <a:p>
            <a:pPr marL="7445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Patterns: </a:t>
            </a:r>
            <a:r>
              <a:rPr lang="en-US" dirty="0"/>
              <a:t>reusable structural solutions</a:t>
            </a:r>
          </a:p>
          <a:p>
            <a:pPr marL="744538" lvl="1" indent="-287338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/>
              <a:t>Tactics: </a:t>
            </a:r>
            <a:r>
              <a:rPr lang="en-US" dirty="0"/>
              <a:t>design decisions for a specific QA</a:t>
            </a:r>
          </a:p>
          <a:p>
            <a:pPr>
              <a:spcBef>
                <a:spcPts val="400"/>
              </a:spcBef>
            </a:pPr>
            <a:r>
              <a:rPr lang="en-US" sz="2000" dirty="0"/>
              <a:t>e.g.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Decomposition → microservices (pattern)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Performance → caching (tactic)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Security → input validation (tactic)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Availability → Replication, Heartbeat, Failover</a:t>
            </a:r>
          </a:p>
          <a:p>
            <a:pPr>
              <a:spcBef>
                <a:spcPts val="600"/>
              </a:spcBef>
            </a:pPr>
            <a:r>
              <a:rPr lang="en-US" sz="2000" b="1" dirty="0"/>
              <a:t>Example: </a:t>
            </a:r>
            <a:r>
              <a:rPr lang="en-US" sz="2000" dirty="0"/>
              <a:t>Payment, Auth, SMS &amp; Email services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i="1" dirty="0"/>
              <a:t>Non-linear: SMS &amp; Email both needed retry logic → merged into one messaging service</a:t>
            </a:r>
          </a:p>
        </p:txBody>
      </p:sp>
    </p:spTree>
    <p:extLst>
      <p:ext uri="{BB962C8B-B14F-4D97-AF65-F5344CB8AC3E}">
        <p14:creationId xmlns:p14="http://schemas.microsoft.com/office/powerpoint/2010/main" val="378201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ADD Step 3: Decision Catalog Checklist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097280" y="1885950"/>
            <a:ext cx="10058400" cy="3732848"/>
          </a:xfrm>
        </p:spPr>
        <p:txBody>
          <a:bodyPr/>
          <a:lstStyle/>
          <a:p>
            <a:r>
              <a:rPr lang="en-US" altLang="en-US" dirty="0">
                <a:solidFill>
                  <a:srgbClr val="00447F"/>
                </a:solidFill>
                <a:latin typeface="Helvetica" panose="020B0604020202020204" pitchFamily="34" charset="0"/>
              </a:rPr>
              <a:t>What must be decided for each QA tactic choice: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6828908"/>
              </p:ext>
            </p:extLst>
          </p:nvPr>
        </p:nvGraphicFramePr>
        <p:xfrm>
          <a:off x="1206500" y="2235200"/>
          <a:ext cx="9944100" cy="4069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89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4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6263">
                <a:tc>
                  <a:txBody>
                    <a:bodyPr/>
                    <a:lstStyle/>
                    <a:p>
                      <a:r>
                        <a:rPr lang="en-US" sz="1500" dirty="0"/>
                        <a:t>Allocation of responsibilities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What each module is responsible for (functionally and non-functionally)</a:t>
                      </a:r>
                    </a:p>
                    <a:p>
                      <a:r>
                        <a:rPr lang="en-US" sz="1500" dirty="0"/>
                        <a:t>e.g. AuthService – login (FR) and password policy (NFR)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263">
                <a:tc>
                  <a:txBody>
                    <a:bodyPr/>
                    <a:lstStyle/>
                    <a:p>
                      <a:r>
                        <a:rPr lang="en-US" sz="1500" dirty="0"/>
                        <a:t>Coordination model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How modules interact – interfaces, protocols, control flow</a:t>
                      </a:r>
                    </a:p>
                    <a:p>
                      <a:r>
                        <a:rPr lang="en-US" sz="1500" dirty="0"/>
                        <a:t>e.g. REST between FE &amp; BE, event bus between services (concern: async vs sync)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263">
                <a:tc>
                  <a:txBody>
                    <a:bodyPr/>
                    <a:lstStyle/>
                    <a:p>
                      <a:r>
                        <a:rPr lang="en-US" sz="1500" dirty="0"/>
                        <a:t>Data model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How data is abstracted, represented &amp; organized</a:t>
                      </a:r>
                    </a:p>
                    <a:p>
                      <a:r>
                        <a:rPr lang="en-US" sz="1500" dirty="0"/>
                        <a:t>e.g. normalized SQL + cache for reads (concern: consistency vs performance)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263">
                <a:tc>
                  <a:txBody>
                    <a:bodyPr/>
                    <a:lstStyle/>
                    <a:p>
                      <a:r>
                        <a:rPr lang="en-US" sz="1500" dirty="0"/>
                        <a:t>Resource management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How shared resources (HW/SW) are allocated &amp; utilized</a:t>
                      </a:r>
                    </a:p>
                    <a:p>
                      <a:r>
                        <a:rPr lang="en-US" sz="1500" dirty="0"/>
                        <a:t>e.g. limit concurrent GPU jobs per user (concern: latency, throughput, fairness)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263">
                <a:tc>
                  <a:txBody>
                    <a:bodyPr/>
                    <a:lstStyle/>
                    <a:p>
                      <a:r>
                        <a:rPr lang="en-US" sz="1500" dirty="0"/>
                        <a:t>Architecture element mapping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Mapping of modules to physical resources</a:t>
                      </a:r>
                    </a:p>
                    <a:p>
                      <a:r>
                        <a:rPr lang="en-US" sz="1500" dirty="0"/>
                        <a:t>e.g. Docker/k8s vs Lambda + SNS (concern: performance vs cost vs complexity)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614297"/>
                  </a:ext>
                </a:extLst>
              </a:tr>
              <a:tr h="546263">
                <a:tc>
                  <a:txBody>
                    <a:bodyPr/>
                    <a:lstStyle/>
                    <a:p>
                      <a:r>
                        <a:rPr lang="en-US" sz="1500" dirty="0"/>
                        <a:t>Bind time decisions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Trade-offs across development, deployment &amp; runtime</a:t>
                      </a:r>
                    </a:p>
                    <a:p>
                      <a:r>
                        <a:rPr lang="en-US" sz="1500" dirty="0"/>
                        <a:t>e.g. feature flags vs hardcoded config (concern: maintainability)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1982111"/>
                  </a:ext>
                </a:extLst>
              </a:tr>
              <a:tr h="776262">
                <a:tc>
                  <a:txBody>
                    <a:bodyPr/>
                    <a:lstStyle/>
                    <a:p>
                      <a:r>
                        <a:rPr lang="en-US" sz="1500" dirty="0"/>
                        <a:t>Technology choices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/>
                        <a:t>Hardware, software &amp; tooling choices</a:t>
                      </a:r>
                    </a:p>
                    <a:p>
                      <a:r>
                        <a:rPr lang="en-US" sz="1500" dirty="0"/>
                        <a:t>e.g. Java+Spring vs Node+React; Docker, Terraform (concern: team expertise, cost, ecosystem)</a:t>
                      </a:r>
                    </a:p>
                  </a:txBody>
                  <a:tcPr marL="91444" marR="91444" marT="45729" marB="45729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7337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7283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65502-2403-54BC-D7F9-FD9633A81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68358466-5BAE-1346-8DA1-AFB46D52C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848" y="286605"/>
            <a:ext cx="9389472" cy="1469588"/>
          </a:xfrm>
        </p:spPr>
        <p:txBody>
          <a:bodyPr>
            <a:normAutofit/>
          </a:bodyPr>
          <a:lstStyle/>
          <a:p>
            <a:r>
              <a:rPr lang="en-US" altLang="en-CA" dirty="0"/>
              <a:t>ADD Step 4: Justify &amp; Check Decisions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2AC5CC-986D-C741-9ABD-75E6655EF2CC}"/>
              </a:ext>
            </a:extLst>
          </p:cNvPr>
          <p:cNvSpPr txBox="1"/>
          <p:nvPr/>
        </p:nvSpPr>
        <p:spPr>
          <a:xfrm>
            <a:off x="1092200" y="1765300"/>
            <a:ext cx="10058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Justify decisions, then verify they hold up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What are the alternatives, and their pros &amp; cons?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What is the impact on QAs — why was this option chosen?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Do the selected patterns &amp; tactics actually satisfy the ASRs?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Watch for automatic, habitual choices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Are there conflicts between decisions?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Cache improves performance but decreases consistency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Are trade-offs truly justified?</a:t>
            </a:r>
          </a:p>
          <a:p>
            <a:pPr marL="1200150" lvl="2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e.g. Async messaging chosen for scalability — but does throughput actually require it?</a:t>
            </a:r>
          </a:p>
          <a:p>
            <a:pPr marL="742950" lvl="1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Refine if insufficient: change tactics, restructure modules, or remap responsibilities</a:t>
            </a:r>
          </a:p>
          <a:p>
            <a:pPr>
              <a:buClr>
                <a:schemeClr val="accent1"/>
              </a:buClr>
            </a:pPr>
            <a:endParaRPr lang="en-US" sz="2000" b="1" dirty="0"/>
          </a:p>
          <a:p>
            <a:pPr>
              <a:buClr>
                <a:schemeClr val="accent1"/>
              </a:buClr>
            </a:pPr>
            <a:r>
              <a:rPr lang="en-US" sz="2000" b="1" dirty="0"/>
              <a:t>Document your reasoning!</a:t>
            </a:r>
          </a:p>
        </p:txBody>
      </p:sp>
    </p:spTree>
    <p:extLst>
      <p:ext uri="{BB962C8B-B14F-4D97-AF65-F5344CB8AC3E}">
        <p14:creationId xmlns:p14="http://schemas.microsoft.com/office/powerpoint/2010/main" val="1411346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39421-BADC-AB32-0CAC-7008FB944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0FB4E811-C7CE-E86A-837A-339A5A7C7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CA" dirty="0"/>
              <a:t>ADD Step 4: Quantitative vs. Qualitative Analysis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36DEDB4D-668D-2B72-26EF-A49CBFE42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43279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defRPr/>
            </a:pPr>
            <a:r>
              <a:rPr lang="en-US" dirty="0">
                <a:cs typeface="Arial" panose="020B0604020202020204" pitchFamily="34" charset="0"/>
              </a:rPr>
              <a:t>Analyze design decisions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Quantitative analysis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Models &amp; experiments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e.g. performance – response time estimations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e.g. availability – single points of failure, how many instances can go down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e.g. cost – resource utilization, cost projection (S3 vs GPUs)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Arial" panose="020B0604020202020204" pitchFamily="34" charset="0"/>
              </a:rPr>
              <a:t>Qualitative analysis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Hard to calculate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e.g. modifiability, maintainability, security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Scenario walkthroughs – trace each QA scenario through the design</a:t>
            </a:r>
          </a:p>
          <a:p>
            <a:pPr lvl="3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Does the architecture respond correctly to each stimulus?</a:t>
            </a:r>
          </a:p>
          <a:p>
            <a:pPr lvl="2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cs typeface="Arial" panose="020B0604020202020204" pitchFamily="34" charset="0"/>
              </a:rPr>
              <a:t>Expert / peer reviews</a:t>
            </a:r>
          </a:p>
          <a:p>
            <a:pPr marL="201168" lvl="1" indent="0">
              <a:buNone/>
              <a:defRPr/>
            </a:pPr>
            <a:endParaRPr lang="en-US" dirty="0">
              <a:cs typeface="Arial" panose="020B0604020202020204" pitchFamily="34" charset="0"/>
            </a:endParaRPr>
          </a:p>
          <a:p>
            <a:pPr marL="201168" lvl="1" indent="0">
              <a:buNone/>
              <a:defRPr/>
            </a:pPr>
            <a:r>
              <a:rPr lang="en-US" sz="2000" dirty="0">
                <a:cs typeface="Arial" panose="020B0604020202020204" pitchFamily="34" charset="0"/>
              </a:rPr>
              <a:t>Architecture decisions should be defensible &amp; traceable to requirements</a:t>
            </a:r>
          </a:p>
        </p:txBody>
      </p:sp>
    </p:spTree>
    <p:extLst>
      <p:ext uri="{BB962C8B-B14F-4D97-AF65-F5344CB8AC3E}">
        <p14:creationId xmlns:p14="http://schemas.microsoft.com/office/powerpoint/2010/main" val="25594745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F4F6DBC2-C3E3-442C-9C32-4EC049249579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5929c529-682c-48e6-8213-d032522fb098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23235</TotalTime>
  <Words>3618</Words>
  <Application>Microsoft Office PowerPoint</Application>
  <PresentationFormat>Widescreen</PresentationFormat>
  <Paragraphs>605</Paragraphs>
  <Slides>42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Helvetica</vt:lpstr>
      <vt:lpstr>Times New Roman</vt:lpstr>
      <vt:lpstr>Wingdings</vt:lpstr>
      <vt:lpstr>Retrospect</vt:lpstr>
      <vt:lpstr>Visio</vt:lpstr>
      <vt:lpstr>Architecture Design</vt:lpstr>
      <vt:lpstr>SA Design Reference Model</vt:lpstr>
      <vt:lpstr>Attribute Driven Design</vt:lpstr>
      <vt:lpstr>Attribute Driven Design (ADD)</vt:lpstr>
      <vt:lpstr>ADD Step 2: Define Attribute Scenarios</vt:lpstr>
      <vt:lpstr>ADD Step 3: Design Solution</vt:lpstr>
      <vt:lpstr>ADD Step 3: Decision Catalog Checklist</vt:lpstr>
      <vt:lpstr>ADD Step 4: Justify &amp; Check Decisions</vt:lpstr>
      <vt:lpstr>ADD Step 4: Quantitative vs. Qualitative Analysis</vt:lpstr>
      <vt:lpstr>ADD Step 5: Document, Iterate, Repeat</vt:lpstr>
      <vt:lpstr>Functionality-Based Architectural Design</vt:lpstr>
      <vt:lpstr>Functionality-Based Architectural Design</vt:lpstr>
      <vt:lpstr>Estimate Quality Attributes</vt:lpstr>
      <vt:lpstr>Estimate Quality Attributes</vt:lpstr>
      <vt:lpstr>Architecture Transformation</vt:lpstr>
      <vt:lpstr>Issues</vt:lpstr>
      <vt:lpstr>Foundational Architecture Design Techniques</vt:lpstr>
      <vt:lpstr>Some Historical Perspective</vt:lpstr>
      <vt:lpstr>Some Historical Perspective</vt:lpstr>
      <vt:lpstr>Some Historical Perspective</vt:lpstr>
      <vt:lpstr>Fundamental Principles and Techniques   of Software Construction</vt:lpstr>
      <vt:lpstr>Fundamental Principles and Techniques   of Software Construction</vt:lpstr>
      <vt:lpstr>Software Partitioning Strategies – Separation of Concerns</vt:lpstr>
      <vt:lpstr>Modularity and Software Cost</vt:lpstr>
      <vt:lpstr>Software Changeability and  Dependency Management</vt:lpstr>
      <vt:lpstr>Integration Strategies</vt:lpstr>
      <vt:lpstr>Unit Operations</vt:lpstr>
      <vt:lpstr>Software Architecture Design Example</vt:lpstr>
      <vt:lpstr>Garage Door Example</vt:lpstr>
      <vt:lpstr>Step 1: Choose a System Element to Design</vt:lpstr>
      <vt:lpstr>Step 2: Identify the ASRs</vt:lpstr>
      <vt:lpstr>Step 3: Generate a Design Solution For the Chosen Element</vt:lpstr>
      <vt:lpstr>Performance Tactics</vt:lpstr>
      <vt:lpstr>Step 3: Generate a Design Solution For Another Chosen Element</vt:lpstr>
      <vt:lpstr>Modifiability Tactics</vt:lpstr>
      <vt:lpstr>Step 3 Result: Pattern for Garage Door Opener</vt:lpstr>
      <vt:lpstr>Step 4: Validate Design and Refine Requirements</vt:lpstr>
      <vt:lpstr>Step 5: Repeat Until all ASRs Have Been Satisfied</vt:lpstr>
      <vt:lpstr>Are the ASRs Satisfied? Or is the Design Sufficient?</vt:lpstr>
      <vt:lpstr>Next Iteration Decomposition</vt:lpstr>
      <vt:lpstr>Iteration 2 Module View</vt:lpstr>
      <vt:lpstr>Let's design the HC system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439</cp:revision>
  <dcterms:created xsi:type="dcterms:W3CDTF">2008-08-31T22:21:19Z</dcterms:created>
  <dcterms:modified xsi:type="dcterms:W3CDTF">2026-07-30T12:22:05Z</dcterms:modified>
</cp:coreProperties>
</file>